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7" r:id="rId2"/>
    <p:sldId id="258" r:id="rId3"/>
    <p:sldId id="259" r:id="rId4"/>
    <p:sldId id="261" r:id="rId5"/>
    <p:sldId id="262" r:id="rId6"/>
    <p:sldId id="263" r:id="rId7"/>
    <p:sldId id="264" r:id="rId8"/>
    <p:sldId id="265" r:id="rId9"/>
    <p:sldId id="266" r:id="rId10"/>
    <p:sldId id="267" r:id="rId11"/>
    <p:sldId id="268" r:id="rId12"/>
    <p:sldId id="269" r:id="rId13"/>
    <p:sldId id="270"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5"/>
    <p:restoredTop sz="90476"/>
  </p:normalViewPr>
  <p:slideViewPr>
    <p:cSldViewPr snapToGrid="0">
      <p:cViewPr varScale="1">
        <p:scale>
          <a:sx n="87" d="100"/>
          <a:sy n="87" d="100"/>
        </p:scale>
        <p:origin x="6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C018AF-48C9-B14F-85E7-37C276082282}" type="datetimeFigureOut">
              <a:rPr lang="en-US" smtClean="0"/>
              <a:t>9/18/23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972928-0497-6147-8526-A9BAED552850}" type="slidenum">
              <a:rPr lang="en-US" smtClean="0"/>
              <a:t>‹#›</a:t>
            </a:fld>
            <a:endParaRPr lang="en-US"/>
          </a:p>
        </p:txBody>
      </p:sp>
    </p:spTree>
    <p:extLst>
      <p:ext uri="{BB962C8B-B14F-4D97-AF65-F5344CB8AC3E}">
        <p14:creationId xmlns:p14="http://schemas.microsoft.com/office/powerpoint/2010/main" val="394208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1584541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855360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7994895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181814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05828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82051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157754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72623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532948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2103893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625361" y="2644133"/>
            <a:ext cx="10947165" cy="104623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295269"/>
              </a:buClr>
              <a:buFont typeface="Arial"/>
              <a:buNone/>
            </a:pPr>
            <a:r>
              <a:rPr lang="en" sz="7466" i="0" u="none" strike="noStrike" cap="none">
                <a:solidFill>
                  <a:schemeClr val="lt1"/>
                </a:solidFill>
                <a:latin typeface="Dosis"/>
                <a:ea typeface="Dosis"/>
                <a:cs typeface="Dosis"/>
                <a:sym typeface="Dosis"/>
              </a:rPr>
              <a:t>TITLE GOES HERE</a:t>
            </a:r>
            <a:endParaRPr sz="1333">
              <a:solidFill>
                <a:schemeClr val="lt1"/>
              </a:solidFill>
              <a:latin typeface="Dosis"/>
              <a:ea typeface="Dosis"/>
              <a:cs typeface="Dosis"/>
              <a:sym typeface="Dosis"/>
            </a:endParaRPr>
          </a:p>
        </p:txBody>
      </p:sp>
      <p:sp>
        <p:nvSpPr>
          <p:cNvPr id="55" name="Shape 55"/>
          <p:cNvSpPr/>
          <p:nvPr/>
        </p:nvSpPr>
        <p:spPr>
          <a:xfrm>
            <a:off x="625348" y="3752900"/>
            <a:ext cx="10947165" cy="686128"/>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A4A6A8"/>
              </a:buClr>
              <a:buFont typeface="Arial"/>
              <a:buNone/>
            </a:pPr>
            <a:r>
              <a:rPr lang="en" sz="4667" b="0" i="0" u="none" strike="noStrike" cap="none">
                <a:solidFill>
                  <a:srgbClr val="BCBEC0"/>
                </a:solidFill>
                <a:latin typeface="Dosis"/>
                <a:ea typeface="Dosis"/>
                <a:cs typeface="Dosis"/>
                <a:sym typeface="Dosis"/>
              </a:rPr>
              <a:t>Subtitle goes here</a:t>
            </a:r>
            <a:endParaRPr sz="1333">
              <a:solidFill>
                <a:srgbClr val="BCBEC0"/>
              </a:solidFill>
              <a:latin typeface="Dosis"/>
              <a:ea typeface="Dosis"/>
              <a:cs typeface="Dosis"/>
              <a:sym typeface="Dosis"/>
            </a:endParaRPr>
          </a:p>
        </p:txBody>
      </p:sp>
      <p:sp>
        <p:nvSpPr>
          <p:cNvPr id="56" name="Shape 56"/>
          <p:cNvSpPr/>
          <p:nvPr/>
        </p:nvSpPr>
        <p:spPr>
          <a:xfrm>
            <a:off x="625375" y="6104380"/>
            <a:ext cx="2390145" cy="26193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8A8A8A"/>
              </a:buClr>
              <a:buFont typeface="Arial"/>
              <a:buNone/>
            </a:pPr>
            <a:r>
              <a:rPr lang="en" sz="1067" b="0" i="0" u="none" strike="noStrike" cap="none">
                <a:solidFill>
                  <a:srgbClr val="BCBEC0"/>
                </a:solidFill>
                <a:latin typeface="Dosis"/>
                <a:ea typeface="Dosis"/>
                <a:cs typeface="Dosis"/>
                <a:sym typeface="Dosis"/>
              </a:rPr>
              <a:t>New York  </a:t>
            </a:r>
            <a:r>
              <a:rPr lang="en" sz="1067">
                <a:solidFill>
                  <a:srgbClr val="BCBEC0"/>
                </a:solidFill>
                <a:latin typeface="Dosis"/>
                <a:ea typeface="Dosis"/>
                <a:cs typeface="Dosis"/>
                <a:sym typeface="Dosis"/>
              </a:rPr>
              <a:t>-</a:t>
            </a:r>
            <a:r>
              <a:rPr lang="en" sz="1067" b="0" i="0" u="none" strike="noStrike" cap="none">
                <a:solidFill>
                  <a:srgbClr val="BCBEC0"/>
                </a:solidFill>
                <a:latin typeface="Dosis"/>
                <a:ea typeface="Dosis"/>
                <a:cs typeface="Dosis"/>
                <a:sym typeface="Dosis"/>
              </a:rPr>
              <a:t>  10th February, 2014</a:t>
            </a:r>
            <a:endParaRPr sz="1067">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625371" y="827065"/>
            <a:ext cx="1817173" cy="382168"/>
          </a:xfrm>
          <a:prstGeom prst="rect">
            <a:avLst/>
          </a:prstGeom>
          <a:noFill/>
          <a:ln>
            <a:noFill/>
          </a:ln>
        </p:spPr>
      </p:pic>
    </p:spTree>
    <p:extLst>
      <p:ext uri="{BB962C8B-B14F-4D97-AF65-F5344CB8AC3E}">
        <p14:creationId xmlns:p14="http://schemas.microsoft.com/office/powerpoint/2010/main" val="16739403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Column">
  <p:cSld name="3-Column">
    <p:spTree>
      <p:nvGrpSpPr>
        <p:cNvPr id="1" name="Shape 92"/>
        <p:cNvGrpSpPr/>
        <p:nvPr/>
      </p:nvGrpSpPr>
      <p:grpSpPr>
        <a:xfrm>
          <a:off x="0" y="0"/>
          <a:ext cx="0" cy="0"/>
          <a:chOff x="0" y="0"/>
          <a:chExt cx="0" cy="0"/>
        </a:xfrm>
      </p:grpSpPr>
      <p:sp>
        <p:nvSpPr>
          <p:cNvPr id="93" name="Shape 93"/>
          <p:cNvSpPr/>
          <p:nvPr/>
        </p:nvSpPr>
        <p:spPr>
          <a:xfrm>
            <a:off x="625367" y="1445033"/>
            <a:ext cx="10912968" cy="133640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00000"/>
              </a:lnSpc>
              <a:spcBef>
                <a:spcPts val="0"/>
              </a:spcBef>
              <a:spcAft>
                <a:spcPts val="0"/>
              </a:spcAft>
              <a:buClr>
                <a:srgbClr val="295269"/>
              </a:buClr>
              <a:buFont typeface="Arial"/>
              <a:buNone/>
            </a:pPr>
            <a:r>
              <a:rPr lang="en" sz="3733" i="0" u="none" strike="noStrike" cap="none">
                <a:solidFill>
                  <a:srgbClr val="295269"/>
                </a:solidFill>
                <a:latin typeface="Dosis"/>
                <a:ea typeface="Dosis"/>
                <a:cs typeface="Dosis"/>
                <a:sym typeface="Dosis"/>
              </a:rPr>
              <a:t>Key statement goes here with </a:t>
            </a:r>
            <a:r>
              <a:rPr lang="en" sz="3733" i="0" u="none" strike="noStrike" cap="none">
                <a:solidFill>
                  <a:srgbClr val="FA726E"/>
                </a:solidFill>
                <a:latin typeface="Dosis"/>
                <a:ea typeface="Dosis"/>
                <a:cs typeface="Dosis"/>
                <a:sym typeface="Dosis"/>
              </a:rPr>
              <a:t>highlights</a:t>
            </a:r>
            <a:r>
              <a:rPr lang="en" sz="3733" i="0" u="none" strike="noStrike" cap="none">
                <a:solidFill>
                  <a:srgbClr val="295269"/>
                </a:solidFill>
                <a:latin typeface="Dosis"/>
                <a:ea typeface="Dosis"/>
                <a:cs typeface="Dosis"/>
                <a:sym typeface="Dosis"/>
              </a:rPr>
              <a:t>. Collaboratively administrate empowered channel.</a:t>
            </a:r>
            <a:endParaRPr sz="3733">
              <a:latin typeface="Dosis"/>
              <a:ea typeface="Dosis"/>
              <a:cs typeface="Dosis"/>
              <a:sym typeface="Dosis"/>
            </a:endParaRPr>
          </a:p>
        </p:txBody>
      </p:sp>
      <p:sp>
        <p:nvSpPr>
          <p:cNvPr id="94" name="Shape 94"/>
          <p:cNvSpPr/>
          <p:nvPr/>
        </p:nvSpPr>
        <p:spPr>
          <a:xfrm>
            <a:off x="625367" y="4359367"/>
            <a:ext cx="3280168" cy="20240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cross-media information without cross-media value. </a:t>
            </a:r>
            <a:r>
              <a:rPr lang="en" sz="1467" b="0" i="0" u="none" strike="noStrike" cap="none">
                <a:solidFill>
                  <a:srgbClr val="FA726E"/>
                </a:solidFill>
                <a:latin typeface="Dosis"/>
                <a:ea typeface="Dosis"/>
                <a:cs typeface="Dosis"/>
                <a:sym typeface="Dosis"/>
              </a:rPr>
              <a:t>Quickly maximize timely</a:t>
            </a:r>
            <a:r>
              <a:rPr lang="en" sz="1467"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333">
              <a:latin typeface="Dosis"/>
              <a:ea typeface="Dosis"/>
              <a:cs typeface="Dosis"/>
              <a:sym typeface="Dosis"/>
            </a:endParaRPr>
          </a:p>
        </p:txBody>
      </p:sp>
      <p:sp>
        <p:nvSpPr>
          <p:cNvPr id="95" name="Shape 95"/>
          <p:cNvSpPr/>
          <p:nvPr/>
        </p:nvSpPr>
        <p:spPr>
          <a:xfrm>
            <a:off x="625375" y="3289300"/>
            <a:ext cx="3280168" cy="79178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00000"/>
              </a:lnSpc>
              <a:spcBef>
                <a:spcPts val="0"/>
              </a:spcBef>
              <a:spcAft>
                <a:spcPts val="0"/>
              </a:spcAft>
              <a:buClr>
                <a:srgbClr val="295269"/>
              </a:buClr>
              <a:buFont typeface="Arial"/>
              <a:buNone/>
            </a:pPr>
            <a:r>
              <a:rPr lang="en" sz="2400" b="0" i="0" u="none" strike="noStrike" cap="none">
                <a:solidFill>
                  <a:srgbClr val="295269"/>
                </a:solidFill>
                <a:latin typeface="Dosis"/>
                <a:ea typeface="Dosis"/>
                <a:cs typeface="Dosis"/>
                <a:sym typeface="Dosis"/>
              </a:rPr>
              <a:t>Key statement goes here important notes.</a:t>
            </a:r>
            <a:endParaRPr sz="1333">
              <a:latin typeface="Dosis"/>
              <a:ea typeface="Dosis"/>
              <a:cs typeface="Dosis"/>
              <a:sym typeface="Dosis"/>
            </a:endParaRPr>
          </a:p>
        </p:txBody>
      </p:sp>
      <p:sp>
        <p:nvSpPr>
          <p:cNvPr id="96" name="Shape 96"/>
          <p:cNvSpPr/>
          <p:nvPr/>
        </p:nvSpPr>
        <p:spPr>
          <a:xfrm>
            <a:off x="4460367" y="4348967"/>
            <a:ext cx="3278656" cy="202557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cross-media information without cross-media value. Quickly maximize timely </a:t>
            </a:r>
            <a:r>
              <a:rPr lang="en" sz="1467" b="0" i="0" u="none" strike="noStrike" cap="none">
                <a:solidFill>
                  <a:srgbClr val="FA726E"/>
                </a:solidFill>
                <a:latin typeface="Dosis"/>
                <a:ea typeface="Dosis"/>
                <a:cs typeface="Dosis"/>
                <a:sym typeface="Dosis"/>
              </a:rPr>
              <a:t>deliverables for real-time</a:t>
            </a:r>
            <a:r>
              <a:rPr lang="en" sz="1467" b="0" i="0" u="none" strike="noStrike" cap="none">
                <a:solidFill>
                  <a:srgbClr val="295269"/>
                </a:solidFill>
                <a:latin typeface="Dosis"/>
                <a:ea typeface="Dosis"/>
                <a:cs typeface="Dosis"/>
                <a:sym typeface="Dosis"/>
              </a:rPr>
              <a:t> schemas. Dramatically maintain clicks-and-mortar solutions without functional solutions.</a:t>
            </a:r>
            <a:endParaRPr sz="1333">
              <a:latin typeface="Dosis"/>
              <a:ea typeface="Dosis"/>
              <a:cs typeface="Dosis"/>
              <a:sym typeface="Dosis"/>
            </a:endParaRPr>
          </a:p>
        </p:txBody>
      </p:sp>
      <p:sp>
        <p:nvSpPr>
          <p:cNvPr id="97" name="Shape 97"/>
          <p:cNvSpPr/>
          <p:nvPr/>
        </p:nvSpPr>
        <p:spPr>
          <a:xfrm>
            <a:off x="4460364" y="3284835"/>
            <a:ext cx="3278656" cy="79178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00000"/>
              </a:lnSpc>
              <a:spcBef>
                <a:spcPts val="0"/>
              </a:spcBef>
              <a:spcAft>
                <a:spcPts val="0"/>
              </a:spcAft>
              <a:buClr>
                <a:srgbClr val="295269"/>
              </a:buClr>
              <a:buFont typeface="Arial"/>
              <a:buNone/>
            </a:pPr>
            <a:r>
              <a:rPr lang="en" sz="2400" b="0" i="0" u="none" strike="noStrike" cap="none">
                <a:solidFill>
                  <a:srgbClr val="295269"/>
                </a:solidFill>
                <a:latin typeface="Dosis"/>
                <a:ea typeface="Dosis"/>
                <a:cs typeface="Dosis"/>
                <a:sym typeface="Dosis"/>
              </a:rPr>
              <a:t>Key statement goes here important notes.</a:t>
            </a:r>
            <a:endParaRPr sz="1333">
              <a:latin typeface="Dosis"/>
              <a:ea typeface="Dosis"/>
              <a:cs typeface="Dosis"/>
              <a:sym typeface="Dosis"/>
            </a:endParaRPr>
          </a:p>
        </p:txBody>
      </p:sp>
      <p:sp>
        <p:nvSpPr>
          <p:cNvPr id="98" name="Shape 98"/>
          <p:cNvSpPr/>
          <p:nvPr/>
        </p:nvSpPr>
        <p:spPr>
          <a:xfrm>
            <a:off x="8258133" y="4348967"/>
            <a:ext cx="3280168" cy="202557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a:t>
            </a:r>
            <a:r>
              <a:rPr lang="en" sz="1467" b="0" i="0" u="none" strike="noStrike" cap="none">
                <a:solidFill>
                  <a:srgbClr val="FA726E"/>
                </a:solidFill>
                <a:latin typeface="Dosis"/>
                <a:ea typeface="Dosis"/>
                <a:cs typeface="Dosis"/>
                <a:sym typeface="Dosis"/>
              </a:rPr>
              <a:t>unleash</a:t>
            </a:r>
            <a:r>
              <a:rPr lang="en" sz="1467"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333">
              <a:latin typeface="Dosis"/>
              <a:ea typeface="Dosis"/>
              <a:cs typeface="Dosis"/>
              <a:sym typeface="Dosis"/>
            </a:endParaRPr>
          </a:p>
        </p:txBody>
      </p:sp>
      <p:sp>
        <p:nvSpPr>
          <p:cNvPr id="99" name="Shape 99"/>
          <p:cNvSpPr/>
          <p:nvPr/>
        </p:nvSpPr>
        <p:spPr>
          <a:xfrm>
            <a:off x="8293833" y="3280367"/>
            <a:ext cx="3278656" cy="79178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00000"/>
              </a:lnSpc>
              <a:spcBef>
                <a:spcPts val="0"/>
              </a:spcBef>
              <a:spcAft>
                <a:spcPts val="0"/>
              </a:spcAft>
              <a:buClr>
                <a:srgbClr val="295269"/>
              </a:buClr>
              <a:buFont typeface="Arial"/>
              <a:buNone/>
            </a:pPr>
            <a:r>
              <a:rPr lang="en" sz="2400" b="0" i="0" u="none" strike="noStrike" cap="none">
                <a:solidFill>
                  <a:srgbClr val="295269"/>
                </a:solidFill>
                <a:latin typeface="Dosis"/>
                <a:ea typeface="Dosis"/>
                <a:cs typeface="Dosis"/>
                <a:sym typeface="Dosis"/>
              </a:rPr>
              <a:t>Key statement goes here important notes.</a:t>
            </a:r>
            <a:endParaRPr sz="1333">
              <a:latin typeface="Dosis"/>
              <a:ea typeface="Dosis"/>
              <a:cs typeface="Dosis"/>
              <a:sym typeface="Dosis"/>
            </a:endParaRPr>
          </a:p>
        </p:txBody>
      </p:sp>
      <p:sp>
        <p:nvSpPr>
          <p:cNvPr id="100" name="Shape 100"/>
          <p:cNvSpPr/>
          <p:nvPr/>
        </p:nvSpPr>
        <p:spPr>
          <a:xfrm>
            <a:off x="625343" y="653267"/>
            <a:ext cx="4048300" cy="474747"/>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8A8A8A"/>
              </a:buClr>
              <a:buFont typeface="Arial"/>
              <a:buNone/>
            </a:pPr>
            <a:r>
              <a:rPr lang="en" sz="2400" b="0" i="0" u="none" strike="noStrike" cap="none">
                <a:solidFill>
                  <a:srgbClr val="939598"/>
                </a:solidFill>
                <a:latin typeface="Dosis"/>
                <a:ea typeface="Dosis"/>
                <a:cs typeface="Dosis"/>
                <a:sym typeface="Dosis"/>
              </a:rPr>
              <a:t>TITLE</a:t>
            </a:r>
            <a:endParaRPr sz="2400">
              <a:solidFill>
                <a:srgbClr val="939598"/>
              </a:solidFill>
              <a:latin typeface="Dosis"/>
              <a:ea typeface="Dosis"/>
              <a:cs typeface="Dosis"/>
              <a:sym typeface="Dosis"/>
            </a:endParaRPr>
          </a:p>
        </p:txBody>
      </p:sp>
    </p:spTree>
    <p:extLst>
      <p:ext uri="{BB962C8B-B14F-4D97-AF65-F5344CB8AC3E}">
        <p14:creationId xmlns:p14="http://schemas.microsoft.com/office/powerpoint/2010/main" val="3252558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4-Column">
  <p:cSld name="4-Column">
    <p:spTree>
      <p:nvGrpSpPr>
        <p:cNvPr id="1" name="Shape 101"/>
        <p:cNvGrpSpPr/>
        <p:nvPr/>
      </p:nvGrpSpPr>
      <p:grpSpPr>
        <a:xfrm>
          <a:off x="0" y="0"/>
          <a:ext cx="0" cy="0"/>
          <a:chOff x="0" y="0"/>
          <a:chExt cx="0" cy="0"/>
        </a:xfrm>
      </p:grpSpPr>
      <p:sp>
        <p:nvSpPr>
          <p:cNvPr id="102" name="Shape 102"/>
          <p:cNvSpPr/>
          <p:nvPr/>
        </p:nvSpPr>
        <p:spPr>
          <a:xfrm>
            <a:off x="714867" y="3370627"/>
            <a:ext cx="2446159" cy="113169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333">
              <a:solidFill>
                <a:srgbClr val="295269"/>
              </a:solidFill>
              <a:latin typeface="Dosis"/>
              <a:ea typeface="Dosis"/>
              <a:cs typeface="Dosis"/>
              <a:sym typeface="Dosis"/>
            </a:endParaRPr>
          </a:p>
        </p:txBody>
      </p:sp>
      <p:sp>
        <p:nvSpPr>
          <p:cNvPr id="103" name="Shape 103"/>
          <p:cNvSpPr/>
          <p:nvPr/>
        </p:nvSpPr>
        <p:spPr>
          <a:xfrm>
            <a:off x="714867" y="2909251"/>
            <a:ext cx="2446159" cy="30348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a:solidFill>
                  <a:srgbClr val="FA726E"/>
                </a:solidFill>
                <a:latin typeface="Dosis"/>
                <a:ea typeface="Dosis"/>
                <a:cs typeface="Dosis"/>
                <a:sym typeface="Dosis"/>
              </a:rPr>
              <a:t>Pros</a:t>
            </a:r>
            <a:endParaRPr sz="1333">
              <a:solidFill>
                <a:srgbClr val="FA726E"/>
              </a:solidFill>
              <a:latin typeface="Dosis"/>
              <a:ea typeface="Dosis"/>
              <a:cs typeface="Dosis"/>
              <a:sym typeface="Dosis"/>
            </a:endParaRPr>
          </a:p>
        </p:txBody>
      </p:sp>
      <p:cxnSp>
        <p:nvCxnSpPr>
          <p:cNvPr id="104" name="Shape 104"/>
          <p:cNvCxnSpPr/>
          <p:nvPr/>
        </p:nvCxnSpPr>
        <p:spPr>
          <a:xfrm>
            <a:off x="714864" y="3276053"/>
            <a:ext cx="24264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3492901" y="2909251"/>
            <a:ext cx="2446159" cy="30348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a:solidFill>
                  <a:srgbClr val="FA726E"/>
                </a:solidFill>
                <a:latin typeface="Dosis"/>
                <a:ea typeface="Dosis"/>
                <a:cs typeface="Dosis"/>
                <a:sym typeface="Dosis"/>
              </a:rPr>
              <a:t>Pros</a:t>
            </a:r>
            <a:endParaRPr sz="1333">
              <a:solidFill>
                <a:srgbClr val="FA726E"/>
              </a:solidFill>
              <a:latin typeface="Dosis"/>
              <a:ea typeface="Dosis"/>
              <a:cs typeface="Dosis"/>
              <a:sym typeface="Dosis"/>
            </a:endParaRPr>
          </a:p>
        </p:txBody>
      </p:sp>
      <p:cxnSp>
        <p:nvCxnSpPr>
          <p:cNvPr id="106" name="Shape 106"/>
          <p:cNvCxnSpPr/>
          <p:nvPr/>
        </p:nvCxnSpPr>
        <p:spPr>
          <a:xfrm>
            <a:off x="3492897" y="3276053"/>
            <a:ext cx="24264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3492901" y="3370627"/>
            <a:ext cx="2446159" cy="113169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333">
              <a:solidFill>
                <a:srgbClr val="295269"/>
              </a:solidFill>
              <a:latin typeface="Dosis"/>
              <a:ea typeface="Dosis"/>
              <a:cs typeface="Dosis"/>
              <a:sym typeface="Dosis"/>
            </a:endParaRPr>
          </a:p>
        </p:txBody>
      </p:sp>
      <p:sp>
        <p:nvSpPr>
          <p:cNvPr id="108" name="Shape 108"/>
          <p:cNvSpPr/>
          <p:nvPr/>
        </p:nvSpPr>
        <p:spPr>
          <a:xfrm>
            <a:off x="6290701" y="2909251"/>
            <a:ext cx="2446159" cy="30348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a:solidFill>
                  <a:srgbClr val="FA726E"/>
                </a:solidFill>
                <a:latin typeface="Dosis"/>
                <a:ea typeface="Dosis"/>
                <a:cs typeface="Dosis"/>
                <a:sym typeface="Dosis"/>
              </a:rPr>
              <a:t>Pros</a:t>
            </a:r>
            <a:endParaRPr sz="1333">
              <a:solidFill>
                <a:srgbClr val="FA726E"/>
              </a:solidFill>
              <a:latin typeface="Dosis"/>
              <a:ea typeface="Dosis"/>
              <a:cs typeface="Dosis"/>
              <a:sym typeface="Dosis"/>
            </a:endParaRPr>
          </a:p>
        </p:txBody>
      </p:sp>
      <p:cxnSp>
        <p:nvCxnSpPr>
          <p:cNvPr id="109" name="Shape 109"/>
          <p:cNvCxnSpPr/>
          <p:nvPr/>
        </p:nvCxnSpPr>
        <p:spPr>
          <a:xfrm>
            <a:off x="6300580" y="3276053"/>
            <a:ext cx="24264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6290701" y="3370627"/>
            <a:ext cx="2446159" cy="113169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333">
              <a:solidFill>
                <a:srgbClr val="295269"/>
              </a:solidFill>
              <a:latin typeface="Dosis"/>
              <a:ea typeface="Dosis"/>
              <a:cs typeface="Dosis"/>
              <a:sym typeface="Dosis"/>
            </a:endParaRPr>
          </a:p>
        </p:txBody>
      </p:sp>
      <p:sp>
        <p:nvSpPr>
          <p:cNvPr id="111" name="Shape 111"/>
          <p:cNvSpPr/>
          <p:nvPr/>
        </p:nvSpPr>
        <p:spPr>
          <a:xfrm>
            <a:off x="9088501" y="2909251"/>
            <a:ext cx="2446159" cy="30348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a:solidFill>
                  <a:srgbClr val="FA726E"/>
                </a:solidFill>
                <a:latin typeface="Dosis"/>
                <a:ea typeface="Dosis"/>
                <a:cs typeface="Dosis"/>
                <a:sym typeface="Dosis"/>
              </a:rPr>
              <a:t>Pros</a:t>
            </a:r>
            <a:endParaRPr sz="1333">
              <a:solidFill>
                <a:srgbClr val="FA726E"/>
              </a:solidFill>
              <a:latin typeface="Dosis"/>
              <a:ea typeface="Dosis"/>
              <a:cs typeface="Dosis"/>
              <a:sym typeface="Dosis"/>
            </a:endParaRPr>
          </a:p>
        </p:txBody>
      </p:sp>
      <p:cxnSp>
        <p:nvCxnSpPr>
          <p:cNvPr id="112" name="Shape 112"/>
          <p:cNvCxnSpPr/>
          <p:nvPr/>
        </p:nvCxnSpPr>
        <p:spPr>
          <a:xfrm>
            <a:off x="9088497" y="3276053"/>
            <a:ext cx="24264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9088501" y="3370627"/>
            <a:ext cx="2446159" cy="113169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333">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714867" y="1478834"/>
            <a:ext cx="2426400" cy="912967"/>
          </a:xfrm>
          <a:prstGeom prst="rect">
            <a:avLst/>
          </a:prstGeom>
          <a:noFill/>
          <a:ln>
            <a:noFill/>
          </a:ln>
        </p:spPr>
      </p:pic>
      <p:sp>
        <p:nvSpPr>
          <p:cNvPr id="115" name="Shape 115"/>
          <p:cNvSpPr/>
          <p:nvPr/>
        </p:nvSpPr>
        <p:spPr>
          <a:xfrm>
            <a:off x="714867" y="5160160"/>
            <a:ext cx="2446159" cy="113169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333">
              <a:solidFill>
                <a:srgbClr val="295269"/>
              </a:solidFill>
              <a:latin typeface="Dosis"/>
              <a:ea typeface="Dosis"/>
              <a:cs typeface="Dosis"/>
              <a:sym typeface="Dosis"/>
            </a:endParaRPr>
          </a:p>
        </p:txBody>
      </p:sp>
      <p:sp>
        <p:nvSpPr>
          <p:cNvPr id="116" name="Shape 116"/>
          <p:cNvSpPr/>
          <p:nvPr/>
        </p:nvSpPr>
        <p:spPr>
          <a:xfrm>
            <a:off x="714867" y="4698784"/>
            <a:ext cx="2446159" cy="30348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a:solidFill>
                  <a:srgbClr val="FA726E"/>
                </a:solidFill>
                <a:latin typeface="Dosis"/>
                <a:ea typeface="Dosis"/>
                <a:cs typeface="Dosis"/>
                <a:sym typeface="Dosis"/>
              </a:rPr>
              <a:t>Cons</a:t>
            </a:r>
            <a:endParaRPr sz="1333">
              <a:solidFill>
                <a:srgbClr val="FA726E"/>
              </a:solidFill>
              <a:latin typeface="Dosis"/>
              <a:ea typeface="Dosis"/>
              <a:cs typeface="Dosis"/>
              <a:sym typeface="Dosis"/>
            </a:endParaRPr>
          </a:p>
        </p:txBody>
      </p:sp>
      <p:cxnSp>
        <p:nvCxnSpPr>
          <p:cNvPr id="117" name="Shape 117"/>
          <p:cNvCxnSpPr/>
          <p:nvPr/>
        </p:nvCxnSpPr>
        <p:spPr>
          <a:xfrm>
            <a:off x="714864" y="5065587"/>
            <a:ext cx="24264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3492901" y="4698784"/>
            <a:ext cx="2446159" cy="30348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a:solidFill>
                  <a:srgbClr val="FA726E"/>
                </a:solidFill>
                <a:latin typeface="Dosis"/>
                <a:ea typeface="Dosis"/>
                <a:cs typeface="Dosis"/>
                <a:sym typeface="Dosis"/>
              </a:rPr>
              <a:t>Cons</a:t>
            </a:r>
            <a:endParaRPr sz="1333">
              <a:solidFill>
                <a:srgbClr val="FA726E"/>
              </a:solidFill>
              <a:latin typeface="Dosis"/>
              <a:ea typeface="Dosis"/>
              <a:cs typeface="Dosis"/>
              <a:sym typeface="Dosis"/>
            </a:endParaRPr>
          </a:p>
        </p:txBody>
      </p:sp>
      <p:cxnSp>
        <p:nvCxnSpPr>
          <p:cNvPr id="119" name="Shape 119"/>
          <p:cNvCxnSpPr/>
          <p:nvPr/>
        </p:nvCxnSpPr>
        <p:spPr>
          <a:xfrm>
            <a:off x="3492897" y="5065588"/>
            <a:ext cx="24264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3492901" y="5160160"/>
            <a:ext cx="2446159" cy="113169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333">
              <a:solidFill>
                <a:srgbClr val="295269"/>
              </a:solidFill>
              <a:latin typeface="Dosis"/>
              <a:ea typeface="Dosis"/>
              <a:cs typeface="Dosis"/>
              <a:sym typeface="Dosis"/>
            </a:endParaRPr>
          </a:p>
        </p:txBody>
      </p:sp>
      <p:sp>
        <p:nvSpPr>
          <p:cNvPr id="121" name="Shape 121"/>
          <p:cNvSpPr/>
          <p:nvPr/>
        </p:nvSpPr>
        <p:spPr>
          <a:xfrm>
            <a:off x="6290701" y="4698784"/>
            <a:ext cx="2446159" cy="30348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a:solidFill>
                  <a:srgbClr val="FA726E"/>
                </a:solidFill>
                <a:latin typeface="Dosis"/>
                <a:ea typeface="Dosis"/>
                <a:cs typeface="Dosis"/>
                <a:sym typeface="Dosis"/>
              </a:rPr>
              <a:t>Cons</a:t>
            </a:r>
            <a:endParaRPr sz="1333">
              <a:solidFill>
                <a:srgbClr val="FA726E"/>
              </a:solidFill>
              <a:latin typeface="Dosis"/>
              <a:ea typeface="Dosis"/>
              <a:cs typeface="Dosis"/>
              <a:sym typeface="Dosis"/>
            </a:endParaRPr>
          </a:p>
        </p:txBody>
      </p:sp>
      <p:cxnSp>
        <p:nvCxnSpPr>
          <p:cNvPr id="122" name="Shape 122"/>
          <p:cNvCxnSpPr/>
          <p:nvPr/>
        </p:nvCxnSpPr>
        <p:spPr>
          <a:xfrm>
            <a:off x="6300580" y="5065588"/>
            <a:ext cx="24264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6290701" y="5160160"/>
            <a:ext cx="2446159" cy="113169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333">
              <a:solidFill>
                <a:srgbClr val="295269"/>
              </a:solidFill>
              <a:latin typeface="Dosis"/>
              <a:ea typeface="Dosis"/>
              <a:cs typeface="Dosis"/>
              <a:sym typeface="Dosis"/>
            </a:endParaRPr>
          </a:p>
        </p:txBody>
      </p:sp>
      <p:sp>
        <p:nvSpPr>
          <p:cNvPr id="124" name="Shape 124"/>
          <p:cNvSpPr/>
          <p:nvPr/>
        </p:nvSpPr>
        <p:spPr>
          <a:xfrm>
            <a:off x="9088501" y="4698784"/>
            <a:ext cx="2446159" cy="30348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a:solidFill>
                  <a:srgbClr val="FA726E"/>
                </a:solidFill>
                <a:latin typeface="Dosis"/>
                <a:ea typeface="Dosis"/>
                <a:cs typeface="Dosis"/>
                <a:sym typeface="Dosis"/>
              </a:rPr>
              <a:t>Cons</a:t>
            </a:r>
            <a:endParaRPr sz="1333">
              <a:solidFill>
                <a:srgbClr val="FA726E"/>
              </a:solidFill>
              <a:latin typeface="Dosis"/>
              <a:ea typeface="Dosis"/>
              <a:cs typeface="Dosis"/>
              <a:sym typeface="Dosis"/>
            </a:endParaRPr>
          </a:p>
        </p:txBody>
      </p:sp>
      <p:cxnSp>
        <p:nvCxnSpPr>
          <p:cNvPr id="125" name="Shape 125"/>
          <p:cNvCxnSpPr/>
          <p:nvPr/>
        </p:nvCxnSpPr>
        <p:spPr>
          <a:xfrm>
            <a:off x="9088497" y="5065588"/>
            <a:ext cx="24264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9088501" y="5160160"/>
            <a:ext cx="2446159" cy="1131696"/>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333"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333">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3492900" y="1478834"/>
            <a:ext cx="2426400" cy="912967"/>
          </a:xfrm>
          <a:prstGeom prst="rect">
            <a:avLst/>
          </a:prstGeom>
          <a:noFill/>
          <a:ln>
            <a:noFill/>
          </a:ln>
        </p:spPr>
      </p:pic>
      <p:pic>
        <p:nvPicPr>
          <p:cNvPr id="128" name="Shape 128"/>
          <p:cNvPicPr preferRelativeResize="0"/>
          <p:nvPr/>
        </p:nvPicPr>
        <p:blipFill rotWithShape="1">
          <a:blip r:embed="rId2">
            <a:alphaModFix/>
          </a:blip>
          <a:srcRect b="50337"/>
          <a:stretch/>
        </p:blipFill>
        <p:spPr>
          <a:xfrm>
            <a:off x="6280751" y="1478834"/>
            <a:ext cx="2426400" cy="912967"/>
          </a:xfrm>
          <a:prstGeom prst="rect">
            <a:avLst/>
          </a:prstGeom>
          <a:noFill/>
          <a:ln>
            <a:noFill/>
          </a:ln>
        </p:spPr>
      </p:pic>
      <p:pic>
        <p:nvPicPr>
          <p:cNvPr id="129" name="Shape 129"/>
          <p:cNvPicPr preferRelativeResize="0"/>
          <p:nvPr/>
        </p:nvPicPr>
        <p:blipFill rotWithShape="1">
          <a:blip r:embed="rId2">
            <a:alphaModFix/>
          </a:blip>
          <a:srcRect b="50337"/>
          <a:stretch/>
        </p:blipFill>
        <p:spPr>
          <a:xfrm>
            <a:off x="9098384" y="1478834"/>
            <a:ext cx="2426400" cy="912967"/>
          </a:xfrm>
          <a:prstGeom prst="rect">
            <a:avLst/>
          </a:prstGeom>
          <a:noFill/>
          <a:ln>
            <a:noFill/>
          </a:ln>
        </p:spPr>
      </p:pic>
      <p:sp>
        <p:nvSpPr>
          <p:cNvPr id="130" name="Shape 130"/>
          <p:cNvSpPr/>
          <p:nvPr/>
        </p:nvSpPr>
        <p:spPr>
          <a:xfrm>
            <a:off x="714867" y="743272"/>
            <a:ext cx="2446159" cy="39139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2400">
                <a:solidFill>
                  <a:srgbClr val="295269"/>
                </a:solidFill>
                <a:latin typeface="Dosis"/>
                <a:ea typeface="Dosis"/>
                <a:cs typeface="Dosis"/>
                <a:sym typeface="Dosis"/>
              </a:rPr>
              <a:t>Model A</a:t>
            </a:r>
            <a:endParaRPr sz="2400">
              <a:solidFill>
                <a:srgbClr val="295269"/>
              </a:solidFill>
              <a:latin typeface="Dosis"/>
              <a:ea typeface="Dosis"/>
              <a:cs typeface="Dosis"/>
              <a:sym typeface="Dosis"/>
            </a:endParaRPr>
          </a:p>
        </p:txBody>
      </p:sp>
      <p:sp>
        <p:nvSpPr>
          <p:cNvPr id="131" name="Shape 131"/>
          <p:cNvSpPr/>
          <p:nvPr/>
        </p:nvSpPr>
        <p:spPr>
          <a:xfrm>
            <a:off x="3492901" y="743272"/>
            <a:ext cx="2446159" cy="39139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2400">
                <a:solidFill>
                  <a:srgbClr val="295269"/>
                </a:solidFill>
                <a:latin typeface="Dosis"/>
                <a:ea typeface="Dosis"/>
                <a:cs typeface="Dosis"/>
                <a:sym typeface="Dosis"/>
              </a:rPr>
              <a:t>Model B</a:t>
            </a:r>
            <a:endParaRPr sz="2400">
              <a:solidFill>
                <a:srgbClr val="295269"/>
              </a:solidFill>
              <a:latin typeface="Dosis"/>
              <a:ea typeface="Dosis"/>
              <a:cs typeface="Dosis"/>
              <a:sym typeface="Dosis"/>
            </a:endParaRPr>
          </a:p>
        </p:txBody>
      </p:sp>
      <p:sp>
        <p:nvSpPr>
          <p:cNvPr id="132" name="Shape 132"/>
          <p:cNvSpPr/>
          <p:nvPr/>
        </p:nvSpPr>
        <p:spPr>
          <a:xfrm>
            <a:off x="9068634" y="743272"/>
            <a:ext cx="2446159" cy="39139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2400">
                <a:solidFill>
                  <a:srgbClr val="295269"/>
                </a:solidFill>
                <a:latin typeface="Dosis"/>
                <a:ea typeface="Dosis"/>
                <a:cs typeface="Dosis"/>
                <a:sym typeface="Dosis"/>
              </a:rPr>
              <a:t>Model D</a:t>
            </a:r>
            <a:endParaRPr sz="2400">
              <a:solidFill>
                <a:srgbClr val="295269"/>
              </a:solidFill>
              <a:latin typeface="Dosis"/>
              <a:ea typeface="Dosis"/>
              <a:cs typeface="Dosis"/>
              <a:sym typeface="Dosis"/>
            </a:endParaRPr>
          </a:p>
        </p:txBody>
      </p:sp>
      <p:sp>
        <p:nvSpPr>
          <p:cNvPr id="133" name="Shape 133"/>
          <p:cNvSpPr/>
          <p:nvPr/>
        </p:nvSpPr>
        <p:spPr>
          <a:xfrm>
            <a:off x="6290601" y="743272"/>
            <a:ext cx="2446159" cy="39139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2400">
                <a:solidFill>
                  <a:srgbClr val="295269"/>
                </a:solidFill>
                <a:latin typeface="Dosis"/>
                <a:ea typeface="Dosis"/>
                <a:cs typeface="Dosis"/>
                <a:sym typeface="Dosis"/>
              </a:rPr>
              <a:t>Model C</a:t>
            </a:r>
            <a:endParaRPr sz="2400">
              <a:solidFill>
                <a:srgbClr val="295269"/>
              </a:solidFill>
              <a:latin typeface="Dosis"/>
              <a:ea typeface="Dosis"/>
              <a:cs typeface="Dosis"/>
              <a:sym typeface="Dosis"/>
            </a:endParaRPr>
          </a:p>
        </p:txBody>
      </p:sp>
      <p:cxnSp>
        <p:nvCxnSpPr>
          <p:cNvPr id="134" name="Shape 134"/>
          <p:cNvCxnSpPr/>
          <p:nvPr/>
        </p:nvCxnSpPr>
        <p:spPr>
          <a:xfrm>
            <a:off x="714864" y="1246987"/>
            <a:ext cx="24264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3492897" y="1246988"/>
            <a:ext cx="24264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6300580" y="1246988"/>
            <a:ext cx="24264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9088497" y="1246988"/>
            <a:ext cx="2426400" cy="0"/>
          </a:xfrm>
          <a:prstGeom prst="straightConnector1">
            <a:avLst/>
          </a:prstGeom>
          <a:noFill/>
          <a:ln w="9525" cap="rnd" cmpd="sng">
            <a:solidFill>
              <a:srgbClr val="BCBEC0"/>
            </a:solidFill>
            <a:prstDash val="solid"/>
            <a:miter lim="8000"/>
            <a:headEnd type="none" w="sm" len="sm"/>
            <a:tailEnd type="none" w="sm" len="sm"/>
          </a:ln>
        </p:spPr>
      </p:cxnSp>
    </p:spTree>
    <p:extLst>
      <p:ext uri="{BB962C8B-B14F-4D97-AF65-F5344CB8AC3E}">
        <p14:creationId xmlns:p14="http://schemas.microsoft.com/office/powerpoint/2010/main" val="20090792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oxes Slide">
  <p:cSld name="Boxes Slide">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609813" y="1797083"/>
            <a:ext cx="3245940" cy="3263800"/>
          </a:xfrm>
          <a:prstGeom prst="rect">
            <a:avLst/>
          </a:prstGeom>
          <a:noFill/>
          <a:ln>
            <a:noFill/>
          </a:ln>
        </p:spPr>
      </p:pic>
      <p:sp>
        <p:nvSpPr>
          <p:cNvPr id="140" name="Shape 140"/>
          <p:cNvSpPr/>
          <p:nvPr/>
        </p:nvSpPr>
        <p:spPr>
          <a:xfrm>
            <a:off x="609812" y="1797084"/>
            <a:ext cx="3245976" cy="3263825"/>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333"/>
          </a:p>
        </p:txBody>
      </p:sp>
      <p:sp>
        <p:nvSpPr>
          <p:cNvPr id="141" name="Shape 141"/>
          <p:cNvSpPr/>
          <p:nvPr/>
        </p:nvSpPr>
        <p:spPr>
          <a:xfrm>
            <a:off x="780963" y="2030643"/>
            <a:ext cx="2903616" cy="39888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ctr" rtl="0">
              <a:lnSpc>
                <a:spcPct val="100000"/>
              </a:lnSpc>
              <a:spcBef>
                <a:spcPts val="0"/>
              </a:spcBef>
              <a:spcAft>
                <a:spcPts val="0"/>
              </a:spcAft>
              <a:buClr>
                <a:srgbClr val="295269"/>
              </a:buClr>
              <a:buFont typeface="Arial"/>
              <a:buNone/>
            </a:pPr>
            <a:r>
              <a:rPr lang="en" sz="2133" b="0" i="0" u="none" strike="noStrike" cap="none">
                <a:solidFill>
                  <a:srgbClr val="295269"/>
                </a:solidFill>
                <a:latin typeface="Dosis"/>
                <a:ea typeface="Dosis"/>
                <a:cs typeface="Dosis"/>
                <a:sym typeface="Dosis"/>
              </a:rPr>
              <a:t>BOX TITLE</a:t>
            </a:r>
            <a:endParaRPr sz="2133">
              <a:latin typeface="Dosis"/>
              <a:ea typeface="Dosis"/>
              <a:cs typeface="Dosis"/>
              <a:sym typeface="Dosis"/>
            </a:endParaRPr>
          </a:p>
        </p:txBody>
      </p:sp>
      <p:cxnSp>
        <p:nvCxnSpPr>
          <p:cNvPr id="142" name="Shape 142"/>
          <p:cNvCxnSpPr/>
          <p:nvPr/>
        </p:nvCxnSpPr>
        <p:spPr>
          <a:xfrm>
            <a:off x="836031" y="2615637"/>
            <a:ext cx="27936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855377" y="2889481"/>
            <a:ext cx="2754808" cy="1838003"/>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ctr" rtl="0">
              <a:lnSpc>
                <a:spcPct val="12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cross-media information without cross-media value. </a:t>
            </a:r>
            <a:r>
              <a:rPr lang="en" sz="1467" b="0" i="0" u="none" strike="noStrike" cap="none">
                <a:solidFill>
                  <a:srgbClr val="FA726E"/>
                </a:solidFill>
                <a:latin typeface="Dosis"/>
                <a:ea typeface="Dosis"/>
                <a:cs typeface="Dosis"/>
                <a:sym typeface="Dosis"/>
              </a:rPr>
              <a:t>Quickly maximize timely</a:t>
            </a:r>
            <a:r>
              <a:rPr lang="en" sz="1467"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333">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4473011" y="1797083"/>
            <a:ext cx="3245940" cy="3263800"/>
          </a:xfrm>
          <a:prstGeom prst="rect">
            <a:avLst/>
          </a:prstGeom>
          <a:noFill/>
          <a:ln>
            <a:noFill/>
          </a:ln>
        </p:spPr>
      </p:pic>
      <p:sp>
        <p:nvSpPr>
          <p:cNvPr id="145" name="Shape 145"/>
          <p:cNvSpPr/>
          <p:nvPr/>
        </p:nvSpPr>
        <p:spPr>
          <a:xfrm>
            <a:off x="4473011" y="1797084"/>
            <a:ext cx="3245976" cy="3263825"/>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333"/>
          </a:p>
        </p:txBody>
      </p:sp>
      <p:sp>
        <p:nvSpPr>
          <p:cNvPr id="146" name="Shape 146"/>
          <p:cNvSpPr/>
          <p:nvPr/>
        </p:nvSpPr>
        <p:spPr>
          <a:xfrm>
            <a:off x="4644164" y="2030643"/>
            <a:ext cx="2903616" cy="39888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ctr" rtl="0">
              <a:lnSpc>
                <a:spcPct val="100000"/>
              </a:lnSpc>
              <a:spcBef>
                <a:spcPts val="0"/>
              </a:spcBef>
              <a:spcAft>
                <a:spcPts val="0"/>
              </a:spcAft>
              <a:buClr>
                <a:srgbClr val="295269"/>
              </a:buClr>
              <a:buFont typeface="Arial"/>
              <a:buNone/>
            </a:pPr>
            <a:r>
              <a:rPr lang="en" sz="2133" b="0" i="0" u="none" strike="noStrike" cap="none">
                <a:solidFill>
                  <a:srgbClr val="295269"/>
                </a:solidFill>
                <a:latin typeface="Dosis"/>
                <a:ea typeface="Dosis"/>
                <a:cs typeface="Dosis"/>
                <a:sym typeface="Dosis"/>
              </a:rPr>
              <a:t>BOX TITLE</a:t>
            </a:r>
            <a:endParaRPr sz="2133">
              <a:latin typeface="Dosis"/>
              <a:ea typeface="Dosis"/>
              <a:cs typeface="Dosis"/>
              <a:sym typeface="Dosis"/>
            </a:endParaRPr>
          </a:p>
        </p:txBody>
      </p:sp>
      <p:cxnSp>
        <p:nvCxnSpPr>
          <p:cNvPr id="147" name="Shape 147"/>
          <p:cNvCxnSpPr/>
          <p:nvPr/>
        </p:nvCxnSpPr>
        <p:spPr>
          <a:xfrm>
            <a:off x="4699229" y="2615637"/>
            <a:ext cx="27936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4718577" y="2889481"/>
            <a:ext cx="2754808" cy="1838003"/>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ctr" rtl="0">
              <a:lnSpc>
                <a:spcPct val="12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cross-media information without cross-media value. </a:t>
            </a:r>
            <a:r>
              <a:rPr lang="en" sz="1467" b="0" i="0" u="none" strike="noStrike" cap="none">
                <a:solidFill>
                  <a:srgbClr val="FA726E"/>
                </a:solidFill>
                <a:latin typeface="Dosis"/>
                <a:ea typeface="Dosis"/>
                <a:cs typeface="Dosis"/>
                <a:sym typeface="Dosis"/>
              </a:rPr>
              <a:t>Quickly maximize timely</a:t>
            </a:r>
            <a:r>
              <a:rPr lang="en" sz="1467"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333">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8336211" y="1797083"/>
            <a:ext cx="3245940" cy="3263800"/>
          </a:xfrm>
          <a:prstGeom prst="rect">
            <a:avLst/>
          </a:prstGeom>
          <a:noFill/>
          <a:ln>
            <a:noFill/>
          </a:ln>
        </p:spPr>
      </p:pic>
      <p:sp>
        <p:nvSpPr>
          <p:cNvPr id="150" name="Shape 150"/>
          <p:cNvSpPr/>
          <p:nvPr/>
        </p:nvSpPr>
        <p:spPr>
          <a:xfrm>
            <a:off x="8336211" y="1797084"/>
            <a:ext cx="3245976" cy="3263825"/>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333"/>
          </a:p>
        </p:txBody>
      </p:sp>
      <p:sp>
        <p:nvSpPr>
          <p:cNvPr id="151" name="Shape 151"/>
          <p:cNvSpPr/>
          <p:nvPr/>
        </p:nvSpPr>
        <p:spPr>
          <a:xfrm>
            <a:off x="8507363" y="2030643"/>
            <a:ext cx="2903616" cy="39888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ctr" rtl="0">
              <a:lnSpc>
                <a:spcPct val="100000"/>
              </a:lnSpc>
              <a:spcBef>
                <a:spcPts val="0"/>
              </a:spcBef>
              <a:spcAft>
                <a:spcPts val="0"/>
              </a:spcAft>
              <a:buClr>
                <a:srgbClr val="295269"/>
              </a:buClr>
              <a:buFont typeface="Arial"/>
              <a:buNone/>
            </a:pPr>
            <a:r>
              <a:rPr lang="en" sz="2133" b="0" i="0" u="none" strike="noStrike" cap="none">
                <a:solidFill>
                  <a:srgbClr val="295269"/>
                </a:solidFill>
                <a:latin typeface="Dosis"/>
                <a:ea typeface="Dosis"/>
                <a:cs typeface="Dosis"/>
                <a:sym typeface="Dosis"/>
              </a:rPr>
              <a:t>BOX TITLE</a:t>
            </a:r>
            <a:endParaRPr sz="2133">
              <a:latin typeface="Dosis"/>
              <a:ea typeface="Dosis"/>
              <a:cs typeface="Dosis"/>
              <a:sym typeface="Dosis"/>
            </a:endParaRPr>
          </a:p>
        </p:txBody>
      </p:sp>
      <p:cxnSp>
        <p:nvCxnSpPr>
          <p:cNvPr id="152" name="Shape 152"/>
          <p:cNvCxnSpPr/>
          <p:nvPr/>
        </p:nvCxnSpPr>
        <p:spPr>
          <a:xfrm>
            <a:off x="8562429" y="2615637"/>
            <a:ext cx="27936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8581776" y="2889481"/>
            <a:ext cx="2754808" cy="1838003"/>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ctr" rtl="0">
              <a:lnSpc>
                <a:spcPct val="12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cross-media information without cross-media value. </a:t>
            </a:r>
            <a:r>
              <a:rPr lang="en" sz="1467" b="0" i="0" u="none" strike="noStrike" cap="none">
                <a:solidFill>
                  <a:srgbClr val="FA726E"/>
                </a:solidFill>
                <a:latin typeface="Dosis"/>
                <a:ea typeface="Dosis"/>
                <a:cs typeface="Dosis"/>
                <a:sym typeface="Dosis"/>
              </a:rPr>
              <a:t>Quickly maximize timely</a:t>
            </a:r>
            <a:r>
              <a:rPr lang="en" sz="1467"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333">
              <a:latin typeface="Dosis"/>
              <a:ea typeface="Dosis"/>
              <a:cs typeface="Dosis"/>
              <a:sym typeface="Dosis"/>
            </a:endParaRPr>
          </a:p>
        </p:txBody>
      </p:sp>
    </p:spTree>
    <p:extLst>
      <p:ext uri="{BB962C8B-B14F-4D97-AF65-F5344CB8AC3E}">
        <p14:creationId xmlns:p14="http://schemas.microsoft.com/office/powerpoint/2010/main" val="22465266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ingle-Image Normal">
  <p:cSld name="Single-Image Normal">
    <p:spTree>
      <p:nvGrpSpPr>
        <p:cNvPr id="1" name="Shape 154"/>
        <p:cNvGrpSpPr/>
        <p:nvPr/>
      </p:nvGrpSpPr>
      <p:grpSpPr>
        <a:xfrm>
          <a:off x="0" y="0"/>
          <a:ext cx="0" cy="0"/>
          <a:chOff x="0" y="0"/>
          <a:chExt cx="0" cy="0"/>
        </a:xfrm>
      </p:grpSpPr>
      <p:sp>
        <p:nvSpPr>
          <p:cNvPr id="155" name="Shape 155"/>
          <p:cNvSpPr/>
          <p:nvPr/>
        </p:nvSpPr>
        <p:spPr>
          <a:xfrm>
            <a:off x="8128000" y="0"/>
            <a:ext cx="4064000" cy="6858000"/>
          </a:xfrm>
          <a:prstGeom prst="rect">
            <a:avLst/>
          </a:prstGeom>
          <a:solidFill>
            <a:srgbClr val="E6E7E8"/>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sp>
        <p:nvSpPr>
          <p:cNvPr id="156" name="Shape 156"/>
          <p:cNvSpPr txBox="1"/>
          <p:nvPr/>
        </p:nvSpPr>
        <p:spPr>
          <a:xfrm>
            <a:off x="8388333" y="374600"/>
            <a:ext cx="3416400" cy="19432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3733">
                <a:solidFill>
                  <a:srgbClr val="204056"/>
                </a:solidFill>
                <a:latin typeface="Dosis"/>
                <a:ea typeface="Dosis"/>
                <a:cs typeface="Dosis"/>
                <a:sym typeface="Dosis"/>
              </a:rPr>
              <a:t>Title, could be longer or more wordy</a:t>
            </a:r>
            <a:endParaRPr sz="3733">
              <a:solidFill>
                <a:srgbClr val="204056"/>
              </a:solidFill>
              <a:latin typeface="Dosis"/>
              <a:ea typeface="Dosis"/>
              <a:cs typeface="Dosis"/>
              <a:sym typeface="Dosis"/>
            </a:endParaRPr>
          </a:p>
        </p:txBody>
      </p:sp>
      <p:sp>
        <p:nvSpPr>
          <p:cNvPr id="157" name="Shape 157"/>
          <p:cNvSpPr txBox="1"/>
          <p:nvPr/>
        </p:nvSpPr>
        <p:spPr>
          <a:xfrm>
            <a:off x="8343933" y="2457400"/>
            <a:ext cx="3505200" cy="4026000"/>
          </a:xfrm>
          <a:prstGeom prst="rect">
            <a:avLst/>
          </a:prstGeom>
          <a:noFill/>
          <a:ln>
            <a:noFill/>
          </a:ln>
        </p:spPr>
        <p:txBody>
          <a:bodyPr spcFirstLastPara="1" wrap="square" lIns="121900" tIns="121900" rIns="121900" bIns="121900" anchor="t" anchorCtr="0">
            <a:noAutofit/>
          </a:bodyPr>
          <a:lstStyle/>
          <a:p>
            <a:pPr marL="0" lvl="0" indent="0" rtl="0">
              <a:lnSpc>
                <a:spcPct val="115000"/>
              </a:lnSpc>
              <a:spcBef>
                <a:spcPts val="0"/>
              </a:spcBef>
              <a:spcAft>
                <a:spcPts val="0"/>
              </a:spcAft>
              <a:buNone/>
            </a:pPr>
            <a:r>
              <a:rPr lang="en" sz="1467" b="1">
                <a:solidFill>
                  <a:srgbClr val="204056"/>
                </a:solidFill>
                <a:latin typeface="Dosis"/>
                <a:ea typeface="Dosis"/>
                <a:cs typeface="Dosis"/>
                <a:sym typeface="Dosis"/>
              </a:rPr>
              <a:t>Commentary</a:t>
            </a:r>
            <a:endParaRPr sz="1467"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467">
                <a:solidFill>
                  <a:srgbClr val="204056"/>
                </a:solidFill>
                <a:latin typeface="Dosis"/>
                <a:ea typeface="Dosis"/>
                <a:cs typeface="Dosis"/>
                <a:sym typeface="Dosis"/>
              </a:rPr>
              <a:t>Lorem ipsum dolor sit amet, consectetur adipiscing elit. Proin auctor odio eu ante egestas convallis. Etiam neque justo.</a:t>
            </a:r>
            <a:endParaRPr sz="1467">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467">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467" b="1">
                <a:solidFill>
                  <a:srgbClr val="204056"/>
                </a:solidFill>
                <a:latin typeface="Dosis"/>
                <a:ea typeface="Dosis"/>
                <a:cs typeface="Dosis"/>
                <a:sym typeface="Dosis"/>
              </a:rPr>
              <a:t>Trends</a:t>
            </a:r>
            <a:endParaRPr sz="1467"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467">
                <a:solidFill>
                  <a:srgbClr val="204056"/>
                </a:solidFill>
                <a:latin typeface="Dosis"/>
                <a:ea typeface="Dosis"/>
                <a:cs typeface="Dosis"/>
                <a:sym typeface="Dosis"/>
              </a:rPr>
              <a:t>Lorem ipsum dolor sit amet, consectetur adipiscing elit. Proin auctor odio eu ante egestas convallis. Etiam neque justo.</a:t>
            </a:r>
            <a:endParaRPr sz="1467">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467">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467" b="1">
                <a:solidFill>
                  <a:srgbClr val="204056"/>
                </a:solidFill>
                <a:latin typeface="Dosis"/>
                <a:ea typeface="Dosis"/>
                <a:cs typeface="Dosis"/>
                <a:sym typeface="Dosis"/>
              </a:rPr>
              <a:t>Key Findings</a:t>
            </a:r>
            <a:endParaRPr sz="1467"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467">
                <a:solidFill>
                  <a:srgbClr val="204056"/>
                </a:solidFill>
                <a:latin typeface="Dosis"/>
                <a:ea typeface="Dosis"/>
                <a:cs typeface="Dosis"/>
                <a:sym typeface="Dosis"/>
              </a:rPr>
              <a:t>Lorem ipsum dolor sit amet, consectetur adipiscing elit. Proin auctor odio eu ante egestas convallis. Etiam neque justo.</a:t>
            </a:r>
            <a:endParaRPr sz="1467">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2400">
              <a:solidFill>
                <a:srgbClr val="204056"/>
              </a:solidFill>
              <a:latin typeface="Dosis"/>
              <a:ea typeface="Dosis"/>
              <a:cs typeface="Dosis"/>
              <a:sym typeface="Dosis"/>
            </a:endParaRPr>
          </a:p>
        </p:txBody>
      </p:sp>
      <p:sp>
        <p:nvSpPr>
          <p:cNvPr id="158" name="Shape 158"/>
          <p:cNvSpPr/>
          <p:nvPr/>
        </p:nvSpPr>
        <p:spPr>
          <a:xfrm>
            <a:off x="648891" y="479321"/>
            <a:ext cx="3231072" cy="30360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2000" b="0" i="0" u="none" strike="noStrike" cap="none">
                <a:solidFill>
                  <a:srgbClr val="295269"/>
                </a:solidFill>
                <a:latin typeface="Dosis"/>
                <a:ea typeface="Dosis"/>
                <a:cs typeface="Dosis"/>
                <a:sym typeface="Dosis"/>
              </a:rPr>
              <a:t>IMAGE TITLE</a:t>
            </a:r>
            <a:endParaRPr sz="20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648891" y="1046355"/>
            <a:ext cx="6029027" cy="4567535"/>
          </a:xfrm>
          <a:prstGeom prst="rect">
            <a:avLst/>
          </a:prstGeom>
          <a:noFill/>
          <a:ln>
            <a:noFill/>
          </a:ln>
        </p:spPr>
      </p:pic>
      <p:sp>
        <p:nvSpPr>
          <p:cNvPr id="160" name="Shape 160"/>
          <p:cNvSpPr/>
          <p:nvPr/>
        </p:nvSpPr>
        <p:spPr>
          <a:xfrm>
            <a:off x="648891" y="5936847"/>
            <a:ext cx="4320504" cy="4449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a:t>
            </a:r>
            <a:r>
              <a:rPr lang="en" sz="1467" b="0" i="0" u="none" strike="noStrike" cap="none">
                <a:solidFill>
                  <a:srgbClr val="FA726E"/>
                </a:solidFill>
                <a:latin typeface="Dosis"/>
                <a:ea typeface="Dosis"/>
                <a:cs typeface="Dosis"/>
                <a:sym typeface="Dosis"/>
              </a:rPr>
              <a:t>cross-media</a:t>
            </a:r>
            <a:r>
              <a:rPr lang="en" sz="1467" b="0" i="0" u="none" strike="noStrike" cap="none">
                <a:solidFill>
                  <a:srgbClr val="295269"/>
                </a:solidFill>
                <a:latin typeface="Dosis"/>
                <a:ea typeface="Dosis"/>
                <a:cs typeface="Dosis"/>
                <a:sym typeface="Dosis"/>
              </a:rPr>
              <a:t> information without cross-media.</a:t>
            </a:r>
            <a:endParaRPr sz="1333">
              <a:latin typeface="Dosis"/>
              <a:ea typeface="Dosis"/>
              <a:cs typeface="Dosis"/>
              <a:sym typeface="Dosis"/>
            </a:endParaRPr>
          </a:p>
        </p:txBody>
      </p:sp>
    </p:spTree>
    <p:extLst>
      <p:ext uri="{BB962C8B-B14F-4D97-AF65-F5344CB8AC3E}">
        <p14:creationId xmlns:p14="http://schemas.microsoft.com/office/powerpoint/2010/main" val="8721821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Image Slide">
  <p:cSld name="Two-Image Slide">
    <p:spTree>
      <p:nvGrpSpPr>
        <p:cNvPr id="1" name="Shape 161"/>
        <p:cNvGrpSpPr/>
        <p:nvPr/>
      </p:nvGrpSpPr>
      <p:grpSpPr>
        <a:xfrm>
          <a:off x="0" y="0"/>
          <a:ext cx="0" cy="0"/>
          <a:chOff x="0" y="0"/>
          <a:chExt cx="0" cy="0"/>
        </a:xfrm>
      </p:grpSpPr>
      <p:sp>
        <p:nvSpPr>
          <p:cNvPr id="162" name="Shape 162"/>
          <p:cNvSpPr/>
          <p:nvPr/>
        </p:nvSpPr>
        <p:spPr>
          <a:xfrm>
            <a:off x="843460" y="5469829"/>
            <a:ext cx="3251873" cy="44496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a:t>
            </a:r>
            <a:r>
              <a:rPr lang="en" sz="1467" b="0" i="0" u="none" strike="noStrike" cap="none">
                <a:solidFill>
                  <a:srgbClr val="FA726E"/>
                </a:solidFill>
                <a:latin typeface="Dosis"/>
                <a:ea typeface="Dosis"/>
                <a:cs typeface="Dosis"/>
                <a:sym typeface="Dosis"/>
              </a:rPr>
              <a:t>cross-media</a:t>
            </a:r>
            <a:r>
              <a:rPr lang="en" sz="1467" b="0" i="0" u="none" strike="noStrike" cap="none">
                <a:solidFill>
                  <a:srgbClr val="295269"/>
                </a:solidFill>
                <a:latin typeface="Dosis"/>
                <a:ea typeface="Dosis"/>
                <a:cs typeface="Dosis"/>
                <a:sym typeface="Dosis"/>
              </a:rPr>
              <a:t> information without cross-media.</a:t>
            </a:r>
            <a:endParaRPr sz="1467">
              <a:latin typeface="Dosis"/>
              <a:ea typeface="Dosis"/>
              <a:cs typeface="Dosis"/>
              <a:sym typeface="Dosis"/>
            </a:endParaRPr>
          </a:p>
        </p:txBody>
      </p:sp>
      <p:sp>
        <p:nvSpPr>
          <p:cNvPr id="163" name="Shape 163"/>
          <p:cNvSpPr/>
          <p:nvPr/>
        </p:nvSpPr>
        <p:spPr>
          <a:xfrm>
            <a:off x="853876" y="940195"/>
            <a:ext cx="3231072" cy="21282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2000" b="0" i="0" u="none" strike="noStrike" cap="none">
                <a:solidFill>
                  <a:srgbClr val="295269"/>
                </a:solidFill>
                <a:latin typeface="Dosis"/>
                <a:ea typeface="Dosis"/>
                <a:cs typeface="Dosis"/>
                <a:sym typeface="Dosis"/>
              </a:rPr>
              <a:t>IMAGE TITLE</a:t>
            </a:r>
            <a:endParaRPr sz="20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859829" y="1482327"/>
            <a:ext cx="4771429" cy="3615035"/>
          </a:xfrm>
          <a:prstGeom prst="rect">
            <a:avLst/>
          </a:prstGeom>
          <a:noFill/>
          <a:ln>
            <a:noFill/>
          </a:ln>
        </p:spPr>
      </p:pic>
      <p:pic>
        <p:nvPicPr>
          <p:cNvPr id="165" name="Shape 165"/>
          <p:cNvPicPr preferRelativeResize="0"/>
          <p:nvPr/>
        </p:nvPicPr>
        <p:blipFill>
          <a:blip r:embed="rId2">
            <a:alphaModFix/>
          </a:blip>
          <a:stretch>
            <a:fillRect/>
          </a:stretch>
        </p:blipFill>
        <p:spPr>
          <a:xfrm>
            <a:off x="6504186" y="1482327"/>
            <a:ext cx="4771429" cy="3615035"/>
          </a:xfrm>
          <a:prstGeom prst="rect">
            <a:avLst/>
          </a:prstGeom>
          <a:noFill/>
          <a:ln>
            <a:noFill/>
          </a:ln>
        </p:spPr>
      </p:pic>
      <p:sp>
        <p:nvSpPr>
          <p:cNvPr id="166" name="Shape 166"/>
          <p:cNvSpPr/>
          <p:nvPr/>
        </p:nvSpPr>
        <p:spPr>
          <a:xfrm>
            <a:off x="6499721" y="5471317"/>
            <a:ext cx="3251873" cy="4464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a:t>
            </a:r>
            <a:r>
              <a:rPr lang="en" sz="1467" b="0" i="0" u="none" strike="noStrike" cap="none">
                <a:solidFill>
                  <a:srgbClr val="FA726E"/>
                </a:solidFill>
                <a:latin typeface="Dosis"/>
                <a:ea typeface="Dosis"/>
                <a:cs typeface="Dosis"/>
                <a:sym typeface="Dosis"/>
              </a:rPr>
              <a:t>cross-media</a:t>
            </a:r>
            <a:r>
              <a:rPr lang="en" sz="1467" b="0" i="0" u="none" strike="noStrike" cap="none">
                <a:solidFill>
                  <a:srgbClr val="295269"/>
                </a:solidFill>
                <a:latin typeface="Dosis"/>
                <a:ea typeface="Dosis"/>
                <a:cs typeface="Dosis"/>
                <a:sym typeface="Dosis"/>
              </a:rPr>
              <a:t> information without cross-media.</a:t>
            </a:r>
            <a:endParaRPr sz="1467">
              <a:latin typeface="Dosis"/>
              <a:ea typeface="Dosis"/>
              <a:cs typeface="Dosis"/>
              <a:sym typeface="Dosis"/>
            </a:endParaRPr>
          </a:p>
        </p:txBody>
      </p:sp>
      <p:sp>
        <p:nvSpPr>
          <p:cNvPr id="167" name="Shape 167"/>
          <p:cNvSpPr/>
          <p:nvPr/>
        </p:nvSpPr>
        <p:spPr>
          <a:xfrm>
            <a:off x="6510139" y="943173"/>
            <a:ext cx="3231072" cy="211311"/>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2000" b="0" i="0" u="none" strike="noStrike" cap="none">
                <a:solidFill>
                  <a:srgbClr val="295269"/>
                </a:solidFill>
                <a:latin typeface="Dosis"/>
                <a:ea typeface="Dosis"/>
                <a:cs typeface="Dosis"/>
                <a:sym typeface="Dosis"/>
              </a:rPr>
              <a:t>IMAGE TITLE</a:t>
            </a:r>
            <a:endParaRPr sz="2000">
              <a:latin typeface="Dosis"/>
              <a:ea typeface="Dosis"/>
              <a:cs typeface="Dosis"/>
              <a:sym typeface="Dosis"/>
            </a:endParaRPr>
          </a:p>
        </p:txBody>
      </p:sp>
    </p:spTree>
    <p:extLst>
      <p:ext uri="{BB962C8B-B14F-4D97-AF65-F5344CB8AC3E}">
        <p14:creationId xmlns:p14="http://schemas.microsoft.com/office/powerpoint/2010/main" val="14601239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tatement 1">
  <p:cSld name="Statement 1">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12192000" cy="6858000"/>
          </a:xfrm>
          <a:prstGeom prst="rect">
            <a:avLst/>
          </a:prstGeom>
          <a:noFill/>
          <a:ln>
            <a:noFill/>
          </a:ln>
        </p:spPr>
      </p:pic>
      <p:sp>
        <p:nvSpPr>
          <p:cNvPr id="170" name="Shape 170"/>
          <p:cNvSpPr/>
          <p:nvPr/>
        </p:nvSpPr>
        <p:spPr>
          <a:xfrm>
            <a:off x="0" y="0"/>
            <a:ext cx="12192000" cy="6858000"/>
          </a:xfrm>
          <a:prstGeom prst="rect">
            <a:avLst/>
          </a:prstGeom>
          <a:solidFill>
            <a:srgbClr val="204056">
              <a:alpha val="82490"/>
            </a:srgbClr>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sp>
        <p:nvSpPr>
          <p:cNvPr id="171" name="Shape 171"/>
          <p:cNvSpPr txBox="1"/>
          <p:nvPr/>
        </p:nvSpPr>
        <p:spPr>
          <a:xfrm>
            <a:off x="1536733" y="2222633"/>
            <a:ext cx="8852000" cy="18288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5333">
                <a:solidFill>
                  <a:schemeClr val="lt1"/>
                </a:solidFill>
                <a:latin typeface="Dosis"/>
                <a:ea typeface="Dosis"/>
                <a:cs typeface="Dosis"/>
                <a:sym typeface="Dosis"/>
              </a:rPr>
              <a:t>This is a bold statement or “quote” with a full bleed image</a:t>
            </a:r>
            <a:endParaRPr sz="5333">
              <a:solidFill>
                <a:schemeClr val="lt1"/>
              </a:solidFill>
              <a:latin typeface="Dosis"/>
              <a:ea typeface="Dosis"/>
              <a:cs typeface="Dosis"/>
              <a:sym typeface="Dosis"/>
            </a:endParaRPr>
          </a:p>
          <a:p>
            <a:pPr marL="0" lvl="0" indent="0" algn="ctr" rtl="0">
              <a:spcBef>
                <a:spcPts val="0"/>
              </a:spcBef>
              <a:spcAft>
                <a:spcPts val="0"/>
              </a:spcAft>
              <a:buNone/>
            </a:pPr>
            <a:endParaRPr sz="4800">
              <a:solidFill>
                <a:schemeClr val="lt1"/>
              </a:solidFill>
              <a:latin typeface="Dosis"/>
              <a:ea typeface="Dosis"/>
              <a:cs typeface="Dosis"/>
              <a:sym typeface="Dosis"/>
            </a:endParaRPr>
          </a:p>
        </p:txBody>
      </p:sp>
      <p:sp>
        <p:nvSpPr>
          <p:cNvPr id="172" name="Shape 172"/>
          <p:cNvSpPr txBox="1"/>
          <p:nvPr/>
        </p:nvSpPr>
        <p:spPr>
          <a:xfrm>
            <a:off x="2019333" y="4508633"/>
            <a:ext cx="7886800" cy="5968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2133">
                <a:solidFill>
                  <a:srgbClr val="BCBEC0"/>
                </a:solidFill>
                <a:latin typeface="Dosis"/>
                <a:ea typeface="Dosis"/>
                <a:cs typeface="Dosis"/>
                <a:sym typeface="Dosis"/>
              </a:rPr>
              <a:t>Name of Author (if it’s a quote)</a:t>
            </a:r>
            <a:endParaRPr sz="2133">
              <a:solidFill>
                <a:srgbClr val="BCBEC0"/>
              </a:solidFill>
              <a:latin typeface="Dosis"/>
              <a:ea typeface="Dosis"/>
              <a:cs typeface="Dosis"/>
              <a:sym typeface="Dosis"/>
            </a:endParaRPr>
          </a:p>
          <a:p>
            <a:pPr marL="0" lvl="0" indent="0" algn="ctr" rtl="0">
              <a:spcBef>
                <a:spcPts val="0"/>
              </a:spcBef>
              <a:spcAft>
                <a:spcPts val="0"/>
              </a:spcAft>
              <a:buNone/>
            </a:pPr>
            <a:endParaRPr sz="2133">
              <a:solidFill>
                <a:srgbClr val="BCBEC0"/>
              </a:solidFill>
              <a:latin typeface="Dosis"/>
              <a:ea typeface="Dosis"/>
              <a:cs typeface="Dosis"/>
              <a:sym typeface="Dosis"/>
            </a:endParaRPr>
          </a:p>
        </p:txBody>
      </p:sp>
    </p:spTree>
    <p:extLst>
      <p:ext uri="{BB962C8B-B14F-4D97-AF65-F5344CB8AC3E}">
        <p14:creationId xmlns:p14="http://schemas.microsoft.com/office/powerpoint/2010/main" val="1390045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tatement 2">
  <p:cSld name="Statement 2">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75" name="Shape 175"/>
          <p:cNvSpPr/>
          <p:nvPr/>
        </p:nvSpPr>
        <p:spPr>
          <a:xfrm>
            <a:off x="0" y="0"/>
            <a:ext cx="12192000" cy="6858000"/>
          </a:xfrm>
          <a:prstGeom prst="rect">
            <a:avLst/>
          </a:prstGeom>
          <a:solidFill>
            <a:srgbClr val="204056">
              <a:alpha val="82490"/>
            </a:srgbClr>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sp>
        <p:nvSpPr>
          <p:cNvPr id="176" name="Shape 176"/>
          <p:cNvSpPr txBox="1"/>
          <p:nvPr/>
        </p:nvSpPr>
        <p:spPr>
          <a:xfrm>
            <a:off x="1536733" y="2222633"/>
            <a:ext cx="8852000" cy="18288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5333">
                <a:solidFill>
                  <a:schemeClr val="lt1"/>
                </a:solidFill>
                <a:latin typeface="Dosis"/>
                <a:ea typeface="Dosis"/>
                <a:cs typeface="Dosis"/>
                <a:sym typeface="Dosis"/>
              </a:rPr>
              <a:t>This is a bold statement or “quote” with a full bleed image</a:t>
            </a:r>
            <a:endParaRPr sz="5333">
              <a:solidFill>
                <a:schemeClr val="lt1"/>
              </a:solidFill>
              <a:latin typeface="Dosis"/>
              <a:ea typeface="Dosis"/>
              <a:cs typeface="Dosis"/>
              <a:sym typeface="Dosis"/>
            </a:endParaRPr>
          </a:p>
          <a:p>
            <a:pPr marL="0" lvl="0" indent="0" algn="ctr" rtl="0">
              <a:spcBef>
                <a:spcPts val="0"/>
              </a:spcBef>
              <a:spcAft>
                <a:spcPts val="0"/>
              </a:spcAft>
              <a:buNone/>
            </a:pPr>
            <a:endParaRPr sz="4800">
              <a:solidFill>
                <a:schemeClr val="lt1"/>
              </a:solidFill>
              <a:latin typeface="Dosis"/>
              <a:ea typeface="Dosis"/>
              <a:cs typeface="Dosis"/>
              <a:sym typeface="Dosis"/>
            </a:endParaRPr>
          </a:p>
        </p:txBody>
      </p:sp>
      <p:sp>
        <p:nvSpPr>
          <p:cNvPr id="177" name="Shape 177"/>
          <p:cNvSpPr txBox="1"/>
          <p:nvPr/>
        </p:nvSpPr>
        <p:spPr>
          <a:xfrm>
            <a:off x="2019333" y="4508633"/>
            <a:ext cx="7886800" cy="5968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 sz="2133">
                <a:solidFill>
                  <a:srgbClr val="BCBEC0"/>
                </a:solidFill>
                <a:latin typeface="Dosis"/>
                <a:ea typeface="Dosis"/>
                <a:cs typeface="Dosis"/>
                <a:sym typeface="Dosis"/>
              </a:rPr>
              <a:t>Name of Author (if it’s a quote)</a:t>
            </a:r>
            <a:endParaRPr sz="2133">
              <a:solidFill>
                <a:srgbClr val="BCBEC0"/>
              </a:solidFill>
              <a:latin typeface="Dosis"/>
              <a:ea typeface="Dosis"/>
              <a:cs typeface="Dosis"/>
              <a:sym typeface="Dosis"/>
            </a:endParaRPr>
          </a:p>
          <a:p>
            <a:pPr marL="0" lvl="0" indent="0" algn="ctr" rtl="0">
              <a:spcBef>
                <a:spcPts val="0"/>
              </a:spcBef>
              <a:spcAft>
                <a:spcPts val="0"/>
              </a:spcAft>
              <a:buNone/>
            </a:pPr>
            <a:endParaRPr sz="2133">
              <a:solidFill>
                <a:srgbClr val="BCBEC0"/>
              </a:solidFill>
              <a:latin typeface="Dosis"/>
              <a:ea typeface="Dosis"/>
              <a:cs typeface="Dosis"/>
              <a:sym typeface="Dosis"/>
            </a:endParaRPr>
          </a:p>
        </p:txBody>
      </p:sp>
    </p:spTree>
    <p:extLst>
      <p:ext uri="{BB962C8B-B14F-4D97-AF65-F5344CB8AC3E}">
        <p14:creationId xmlns:p14="http://schemas.microsoft.com/office/powerpoint/2010/main" val="12279039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erson Slide">
  <p:cSld name="Person Slide">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6858000" cy="6858000"/>
          </a:xfrm>
          <a:prstGeom prst="rect">
            <a:avLst/>
          </a:prstGeom>
          <a:noFill/>
          <a:ln>
            <a:noFill/>
          </a:ln>
        </p:spPr>
      </p:pic>
      <p:sp>
        <p:nvSpPr>
          <p:cNvPr id="180" name="Shape 180"/>
          <p:cNvSpPr txBox="1"/>
          <p:nvPr/>
        </p:nvSpPr>
        <p:spPr>
          <a:xfrm>
            <a:off x="7442233" y="2603633"/>
            <a:ext cx="3213200" cy="21588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2400">
                <a:solidFill>
                  <a:srgbClr val="BCBEC0"/>
                </a:solidFill>
                <a:latin typeface="Dosis"/>
                <a:ea typeface="Dosis"/>
                <a:cs typeface="Dosis"/>
                <a:sym typeface="Dosis"/>
              </a:rPr>
              <a:t>Passionate developer, lover of pizza and cute little dogs. Previously at Acme Inc and Awesome Startup.</a:t>
            </a:r>
            <a:endParaRPr sz="2400">
              <a:solidFill>
                <a:srgbClr val="BCBEC0"/>
              </a:solidFill>
              <a:latin typeface="Dosis"/>
              <a:ea typeface="Dosis"/>
              <a:cs typeface="Dosis"/>
              <a:sym typeface="Dosis"/>
            </a:endParaRPr>
          </a:p>
          <a:p>
            <a:pPr marL="0" lvl="0" indent="0" rtl="0">
              <a:spcBef>
                <a:spcPts val="0"/>
              </a:spcBef>
              <a:spcAft>
                <a:spcPts val="0"/>
              </a:spcAft>
              <a:buNone/>
            </a:pPr>
            <a:endParaRPr sz="2400">
              <a:solidFill>
                <a:srgbClr val="BCBEC0"/>
              </a:solidFill>
              <a:latin typeface="Dosis"/>
              <a:ea typeface="Dosis"/>
              <a:cs typeface="Dosis"/>
              <a:sym typeface="Dosis"/>
            </a:endParaRPr>
          </a:p>
        </p:txBody>
      </p:sp>
      <p:sp>
        <p:nvSpPr>
          <p:cNvPr id="181" name="Shape 181"/>
          <p:cNvSpPr txBox="1"/>
          <p:nvPr/>
        </p:nvSpPr>
        <p:spPr>
          <a:xfrm>
            <a:off x="7442233" y="1460633"/>
            <a:ext cx="3213200" cy="12320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2400">
                <a:solidFill>
                  <a:schemeClr val="lt1"/>
                </a:solidFill>
                <a:latin typeface="Dosis"/>
                <a:ea typeface="Dosis"/>
                <a:cs typeface="Dosis"/>
                <a:sym typeface="Dosis"/>
              </a:rPr>
              <a:t>Welcome</a:t>
            </a:r>
            <a:endParaRPr sz="2400">
              <a:solidFill>
                <a:schemeClr val="lt1"/>
              </a:solidFill>
              <a:latin typeface="Dosis"/>
              <a:ea typeface="Dosis"/>
              <a:cs typeface="Dosis"/>
              <a:sym typeface="Dosis"/>
            </a:endParaRPr>
          </a:p>
          <a:p>
            <a:pPr marL="0" lvl="0" indent="0" rtl="0">
              <a:spcBef>
                <a:spcPts val="0"/>
              </a:spcBef>
              <a:spcAft>
                <a:spcPts val="0"/>
              </a:spcAft>
              <a:buNone/>
            </a:pPr>
            <a:r>
              <a:rPr lang="en" sz="3200">
                <a:solidFill>
                  <a:schemeClr val="lt1"/>
                </a:solidFill>
                <a:latin typeface="Dosis"/>
                <a:ea typeface="Dosis"/>
                <a:cs typeface="Dosis"/>
                <a:sym typeface="Dosis"/>
              </a:rPr>
              <a:t>John Coder</a:t>
            </a:r>
            <a:endParaRPr sz="3200">
              <a:solidFill>
                <a:schemeClr val="lt1"/>
              </a:solidFill>
              <a:latin typeface="Dosis"/>
              <a:ea typeface="Dosis"/>
              <a:cs typeface="Dosis"/>
              <a:sym typeface="Dosis"/>
            </a:endParaRPr>
          </a:p>
          <a:p>
            <a:pPr marL="0" lvl="0" indent="0" rtl="0">
              <a:spcBef>
                <a:spcPts val="0"/>
              </a:spcBef>
              <a:spcAft>
                <a:spcPts val="0"/>
              </a:spcAft>
              <a:buNone/>
            </a:pPr>
            <a:endParaRPr sz="2400">
              <a:solidFill>
                <a:schemeClr val="lt1"/>
              </a:solidFill>
              <a:latin typeface="Dosis"/>
              <a:ea typeface="Dosis"/>
              <a:cs typeface="Dosis"/>
              <a:sym typeface="Dosis"/>
            </a:endParaRPr>
          </a:p>
        </p:txBody>
      </p:sp>
    </p:spTree>
    <p:extLst>
      <p:ext uri="{BB962C8B-B14F-4D97-AF65-F5344CB8AC3E}">
        <p14:creationId xmlns:p14="http://schemas.microsoft.com/office/powerpoint/2010/main" val="10529529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ogo over white">
  <p:cSld name="Logo over white">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12192000" cy="6858000"/>
          </a:xfrm>
          <a:prstGeom prst="rect">
            <a:avLst/>
          </a:prstGeom>
          <a:noFill/>
          <a:ln>
            <a:noFill/>
          </a:ln>
        </p:spPr>
      </p:pic>
      <p:pic>
        <p:nvPicPr>
          <p:cNvPr id="184" name="Shape 184"/>
          <p:cNvPicPr preferRelativeResize="0"/>
          <p:nvPr/>
        </p:nvPicPr>
        <p:blipFill>
          <a:blip r:embed="rId3">
            <a:alphaModFix/>
          </a:blip>
          <a:stretch>
            <a:fillRect/>
          </a:stretch>
        </p:blipFill>
        <p:spPr>
          <a:xfrm>
            <a:off x="4106600" y="3011599"/>
            <a:ext cx="3978801" cy="834800"/>
          </a:xfrm>
          <a:prstGeom prst="rect">
            <a:avLst/>
          </a:prstGeom>
          <a:noFill/>
          <a:ln>
            <a:noFill/>
          </a:ln>
        </p:spPr>
      </p:pic>
    </p:spTree>
    <p:extLst>
      <p:ext uri="{BB962C8B-B14F-4D97-AF65-F5344CB8AC3E}">
        <p14:creationId xmlns:p14="http://schemas.microsoft.com/office/powerpoint/2010/main" val="201342886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ogo over blue" type="titleOnly">
  <p:cSld name="Logo over blue">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12192000" cy="6858000"/>
          </a:xfrm>
          <a:prstGeom prst="rect">
            <a:avLst/>
          </a:prstGeom>
          <a:noFill/>
          <a:ln>
            <a:noFill/>
          </a:ln>
        </p:spPr>
      </p:pic>
      <p:pic>
        <p:nvPicPr>
          <p:cNvPr id="187" name="Shape 187"/>
          <p:cNvPicPr preferRelativeResize="0"/>
          <p:nvPr/>
        </p:nvPicPr>
        <p:blipFill>
          <a:blip r:embed="rId3">
            <a:alphaModFix/>
          </a:blip>
          <a:stretch>
            <a:fillRect/>
          </a:stretch>
        </p:blipFill>
        <p:spPr>
          <a:xfrm>
            <a:off x="4106596" y="3010606"/>
            <a:ext cx="3978801" cy="836777"/>
          </a:xfrm>
          <a:prstGeom prst="rect">
            <a:avLst/>
          </a:prstGeom>
          <a:noFill/>
          <a:ln>
            <a:noFill/>
          </a:ln>
        </p:spPr>
      </p:pic>
    </p:spTree>
    <p:extLst>
      <p:ext uri="{BB962C8B-B14F-4D97-AF65-F5344CB8AC3E}">
        <p14:creationId xmlns:p14="http://schemas.microsoft.com/office/powerpoint/2010/main" val="199508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s">
  <p:cSld name="Contents">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625333" y="2764433"/>
            <a:ext cx="10330128" cy="22140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rtl="0">
              <a:lnSpc>
                <a:spcPct val="150000"/>
              </a:lnSpc>
              <a:spcBef>
                <a:spcPts val="0"/>
              </a:spcBef>
              <a:spcAft>
                <a:spcPts val="0"/>
              </a:spcAft>
              <a:buClr>
                <a:srgbClr val="FFFFFF"/>
              </a:buClr>
              <a:buFont typeface="Arial"/>
              <a:buNone/>
            </a:pPr>
            <a:r>
              <a:rPr lang="en" sz="2400">
                <a:solidFill>
                  <a:srgbClr val="FFFFFF"/>
                </a:solidFill>
                <a:latin typeface="Dosis"/>
                <a:ea typeface="Dosis"/>
                <a:cs typeface="Dosis"/>
                <a:sym typeface="Dosis"/>
              </a:rPr>
              <a:t>1. Announcements</a:t>
            </a:r>
            <a:endParaRPr sz="1333">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2400">
                <a:solidFill>
                  <a:srgbClr val="FFFFFF"/>
                </a:solidFill>
                <a:latin typeface="Dosis"/>
                <a:ea typeface="Dosis"/>
                <a:cs typeface="Dosis"/>
                <a:sym typeface="Dosis"/>
              </a:rPr>
              <a:t>2. Recruiting</a:t>
            </a:r>
            <a:endParaRPr sz="24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2400">
                <a:solidFill>
                  <a:srgbClr val="FFFFFF"/>
                </a:solidFill>
                <a:latin typeface="Dosis"/>
                <a:ea typeface="Dosis"/>
                <a:cs typeface="Dosis"/>
                <a:sym typeface="Dosis"/>
              </a:rPr>
              <a:t>3. Product Updates</a:t>
            </a:r>
            <a:endParaRPr sz="24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2400">
                <a:solidFill>
                  <a:srgbClr val="FFFFFF"/>
                </a:solidFill>
                <a:latin typeface="Dosis"/>
                <a:ea typeface="Dosis"/>
                <a:cs typeface="Dosis"/>
                <a:sym typeface="Dosis"/>
              </a:rPr>
              <a:t>4.  Weekly Metrics</a:t>
            </a:r>
            <a:endParaRPr sz="2400">
              <a:solidFill>
                <a:srgbClr val="FFFFFF"/>
              </a:solidFill>
              <a:latin typeface="Dosis"/>
              <a:ea typeface="Dosis"/>
              <a:cs typeface="Dosis"/>
              <a:sym typeface="Dosis"/>
            </a:endParaRPr>
          </a:p>
        </p:txBody>
      </p:sp>
      <p:cxnSp>
        <p:nvCxnSpPr>
          <p:cNvPr id="60" name="Shape 60"/>
          <p:cNvCxnSpPr/>
          <p:nvPr/>
        </p:nvCxnSpPr>
        <p:spPr>
          <a:xfrm>
            <a:off x="625339" y="2354139"/>
            <a:ext cx="3564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625348" y="692200"/>
            <a:ext cx="10947165" cy="686128"/>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A4A6A8"/>
              </a:buClr>
              <a:buFont typeface="Arial"/>
              <a:buNone/>
            </a:pPr>
            <a:r>
              <a:rPr lang="en" sz="3200">
                <a:solidFill>
                  <a:srgbClr val="39D1B4"/>
                </a:solidFill>
                <a:latin typeface="Dosis"/>
                <a:ea typeface="Dosis"/>
                <a:cs typeface="Dosis"/>
                <a:sym typeface="Dosis"/>
              </a:rPr>
              <a:t>CONTENTS</a:t>
            </a:r>
            <a:endParaRPr sz="3200">
              <a:solidFill>
                <a:srgbClr val="39D1B4"/>
              </a:solidFill>
              <a:latin typeface="Dosis"/>
              <a:ea typeface="Dosis"/>
              <a:cs typeface="Dosis"/>
              <a:sym typeface="Dosis"/>
            </a:endParaRPr>
          </a:p>
        </p:txBody>
      </p:sp>
      <p:cxnSp>
        <p:nvCxnSpPr>
          <p:cNvPr id="62" name="Shape 62"/>
          <p:cNvCxnSpPr/>
          <p:nvPr/>
        </p:nvCxnSpPr>
        <p:spPr>
          <a:xfrm>
            <a:off x="625339" y="5237039"/>
            <a:ext cx="356400" cy="0"/>
          </a:xfrm>
          <a:prstGeom prst="straightConnector1">
            <a:avLst/>
          </a:prstGeom>
          <a:noFill/>
          <a:ln w="9525" cap="rnd" cmpd="sng">
            <a:solidFill>
              <a:srgbClr val="EBECED"/>
            </a:solidFill>
            <a:prstDash val="solid"/>
            <a:miter lim="8000"/>
            <a:headEnd type="none" w="sm" len="sm"/>
            <a:tailEnd type="none" w="sm" len="sm"/>
          </a:ln>
        </p:spPr>
      </p:cxnSp>
    </p:spTree>
    <p:extLst>
      <p:ext uri="{BB962C8B-B14F-4D97-AF65-F5344CB8AC3E}">
        <p14:creationId xmlns:p14="http://schemas.microsoft.com/office/powerpoint/2010/main" val="183984722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Final Slide">
  <p:cSld name="Final Slide">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625361" y="2905884"/>
            <a:ext cx="10947165" cy="104623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ctr" rtl="0">
              <a:lnSpc>
                <a:spcPct val="100000"/>
              </a:lnSpc>
              <a:spcBef>
                <a:spcPts val="0"/>
              </a:spcBef>
              <a:spcAft>
                <a:spcPts val="0"/>
              </a:spcAft>
              <a:buClr>
                <a:srgbClr val="295269"/>
              </a:buClr>
              <a:buFont typeface="Arial"/>
              <a:buNone/>
            </a:pPr>
            <a:r>
              <a:rPr lang="en" sz="7466">
                <a:solidFill>
                  <a:schemeClr val="lt1"/>
                </a:solidFill>
                <a:latin typeface="Dosis"/>
                <a:ea typeface="Dosis"/>
                <a:cs typeface="Dosis"/>
                <a:sym typeface="Dosis"/>
              </a:rPr>
              <a:t>THANKS!</a:t>
            </a:r>
            <a:endParaRPr sz="1333">
              <a:solidFill>
                <a:schemeClr val="lt1"/>
              </a:solidFill>
              <a:latin typeface="Dosis"/>
              <a:ea typeface="Dosis"/>
              <a:cs typeface="Dosis"/>
              <a:sym typeface="Dosis"/>
            </a:endParaRPr>
          </a:p>
        </p:txBody>
      </p:sp>
      <p:sp>
        <p:nvSpPr>
          <p:cNvPr id="190" name="Shape 190"/>
          <p:cNvSpPr/>
          <p:nvPr/>
        </p:nvSpPr>
        <p:spPr>
          <a:xfrm>
            <a:off x="3568700" y="4325033"/>
            <a:ext cx="5054597" cy="8820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ctr" rtl="0">
              <a:lnSpc>
                <a:spcPct val="100000"/>
              </a:lnSpc>
              <a:spcBef>
                <a:spcPts val="0"/>
              </a:spcBef>
              <a:spcAft>
                <a:spcPts val="0"/>
              </a:spcAft>
              <a:buClr>
                <a:srgbClr val="8A8A8A"/>
              </a:buClr>
              <a:buFont typeface="Arial"/>
              <a:buNone/>
            </a:pPr>
            <a:r>
              <a:rPr lang="en" sz="2400">
                <a:solidFill>
                  <a:schemeClr val="lt1"/>
                </a:solidFill>
                <a:latin typeface="Dosis"/>
                <a:ea typeface="Dosis"/>
                <a:cs typeface="Dosis"/>
                <a:sym typeface="Dosis"/>
              </a:rPr>
              <a:t>Zach Sims   </a:t>
            </a:r>
            <a:endParaRPr sz="2400">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600">
                <a:solidFill>
                  <a:srgbClr val="BCBEC0"/>
                </a:solidFill>
                <a:latin typeface="Dosis"/>
                <a:ea typeface="Dosis"/>
                <a:cs typeface="Dosis"/>
                <a:sym typeface="Dosis"/>
              </a:rPr>
              <a:t>@zsims   </a:t>
            </a:r>
            <a:endParaRPr sz="16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600">
                <a:solidFill>
                  <a:srgbClr val="BCBEC0"/>
                </a:solidFill>
                <a:latin typeface="Dosis"/>
                <a:ea typeface="Dosis"/>
                <a:cs typeface="Dosis"/>
                <a:sym typeface="Dosis"/>
              </a:rPr>
              <a:t>zach@codecademy.com</a:t>
            </a:r>
            <a:endParaRPr sz="16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5187421" y="1995467"/>
            <a:ext cx="1817173" cy="382168"/>
          </a:xfrm>
          <a:prstGeom prst="rect">
            <a:avLst/>
          </a:prstGeom>
          <a:noFill/>
          <a:ln>
            <a:noFill/>
          </a:ln>
        </p:spPr>
      </p:pic>
      <p:sp>
        <p:nvSpPr>
          <p:cNvPr id="192" name="Shape 192"/>
          <p:cNvSpPr/>
          <p:nvPr/>
        </p:nvSpPr>
        <p:spPr>
          <a:xfrm>
            <a:off x="3568700" y="6179233"/>
            <a:ext cx="5054597" cy="46303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lvl="0" indent="0" algn="ctr" rtl="0">
              <a:spcBef>
                <a:spcPts val="0"/>
              </a:spcBef>
              <a:spcAft>
                <a:spcPts val="0"/>
              </a:spcAft>
              <a:buClr>
                <a:srgbClr val="C8CACB"/>
              </a:buClr>
              <a:buFont typeface="Arial"/>
              <a:buNone/>
            </a:pPr>
            <a:r>
              <a:rPr lang="en" sz="1600">
                <a:solidFill>
                  <a:srgbClr val="C8CACB"/>
                </a:solidFill>
                <a:latin typeface="Dosis"/>
                <a:ea typeface="Dosis"/>
                <a:cs typeface="Dosis"/>
                <a:sym typeface="Dosis"/>
              </a:rPr>
              <a:t>WE’RE HIRING:</a:t>
            </a:r>
            <a:r>
              <a:rPr lang="en" sz="1600">
                <a:solidFill>
                  <a:srgbClr val="F4F5F5"/>
                </a:solidFill>
                <a:latin typeface="Dosis"/>
                <a:ea typeface="Dosis"/>
                <a:cs typeface="Dosis"/>
                <a:sym typeface="Dosis"/>
              </a:rPr>
              <a:t> </a:t>
            </a:r>
            <a:r>
              <a:rPr lang="en" sz="1600">
                <a:solidFill>
                  <a:srgbClr val="FA726E"/>
                </a:solidFill>
                <a:latin typeface="Dosis"/>
                <a:ea typeface="Dosis"/>
                <a:cs typeface="Dosis"/>
                <a:sym typeface="Dosis"/>
              </a:rPr>
              <a:t>http://www.codecademy.com/about/jobs</a:t>
            </a:r>
            <a:endParaRPr sz="16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600">
              <a:solidFill>
                <a:schemeClr val="lt1"/>
              </a:solidFill>
              <a:latin typeface="Dosis"/>
              <a:ea typeface="Dosis"/>
              <a:cs typeface="Dosis"/>
              <a:sym typeface="Dosis"/>
            </a:endParaRPr>
          </a:p>
        </p:txBody>
      </p:sp>
    </p:spTree>
    <p:extLst>
      <p:ext uri="{BB962C8B-B14F-4D97-AF65-F5344CB8AC3E}">
        <p14:creationId xmlns:p14="http://schemas.microsoft.com/office/powerpoint/2010/main" val="4204978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extLst>
      <p:ext uri="{BB962C8B-B14F-4D97-AF65-F5344CB8AC3E}">
        <p14:creationId xmlns:p14="http://schemas.microsoft.com/office/powerpoint/2010/main" val="265385365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1" name="Shape 194"/>
        <p:cNvGrpSpPr/>
        <p:nvPr/>
      </p:nvGrpSpPr>
      <p:grpSpPr>
        <a:xfrm>
          <a:off x="0" y="0"/>
          <a:ext cx="0" cy="0"/>
          <a:chOff x="0" y="0"/>
          <a:chExt cx="0" cy="0"/>
        </a:xfrm>
      </p:grpSpPr>
      <p:cxnSp>
        <p:nvCxnSpPr>
          <p:cNvPr id="195" name="Shape 195"/>
          <p:cNvCxnSpPr/>
          <p:nvPr/>
        </p:nvCxnSpPr>
        <p:spPr>
          <a:xfrm>
            <a:off x="508200" y="6012600"/>
            <a:ext cx="0" cy="3772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559633" y="5974000"/>
            <a:ext cx="17464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latin typeface="Dosis"/>
                <a:ea typeface="Dosis"/>
                <a:cs typeface="Dosis"/>
                <a:sym typeface="Dosis"/>
              </a:rPr>
              <a:t>Q2</a:t>
            </a:r>
            <a:endParaRPr sz="1200">
              <a:latin typeface="Dosis"/>
              <a:ea typeface="Dosis"/>
              <a:cs typeface="Dosis"/>
              <a:sym typeface="Dosis"/>
            </a:endParaRPr>
          </a:p>
        </p:txBody>
      </p:sp>
      <p:cxnSp>
        <p:nvCxnSpPr>
          <p:cNvPr id="197" name="Shape 197"/>
          <p:cNvCxnSpPr/>
          <p:nvPr/>
        </p:nvCxnSpPr>
        <p:spPr>
          <a:xfrm>
            <a:off x="4269784" y="6012600"/>
            <a:ext cx="0" cy="3772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4321217" y="5974000"/>
            <a:ext cx="17464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latin typeface="Dosis"/>
                <a:ea typeface="Dosis"/>
                <a:cs typeface="Dosis"/>
                <a:sym typeface="Dosis"/>
              </a:rPr>
              <a:t>Q3</a:t>
            </a:r>
            <a:endParaRPr sz="1200">
              <a:latin typeface="Dosis"/>
              <a:ea typeface="Dosis"/>
              <a:cs typeface="Dosis"/>
              <a:sym typeface="Dosis"/>
            </a:endParaRPr>
          </a:p>
        </p:txBody>
      </p:sp>
      <p:cxnSp>
        <p:nvCxnSpPr>
          <p:cNvPr id="199" name="Shape 199"/>
          <p:cNvCxnSpPr/>
          <p:nvPr/>
        </p:nvCxnSpPr>
        <p:spPr>
          <a:xfrm>
            <a:off x="8031400" y="6012600"/>
            <a:ext cx="0" cy="3772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8082833" y="5974000"/>
            <a:ext cx="17464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latin typeface="Dosis"/>
                <a:ea typeface="Dosis"/>
                <a:cs typeface="Dosis"/>
                <a:sym typeface="Dosis"/>
              </a:rPr>
              <a:t>Q4</a:t>
            </a:r>
            <a:endParaRPr sz="1200">
              <a:latin typeface="Dosis"/>
              <a:ea typeface="Dosis"/>
              <a:cs typeface="Dosis"/>
              <a:sym typeface="Dosis"/>
            </a:endParaRPr>
          </a:p>
        </p:txBody>
      </p:sp>
      <p:cxnSp>
        <p:nvCxnSpPr>
          <p:cNvPr id="201" name="Shape 201"/>
          <p:cNvCxnSpPr/>
          <p:nvPr/>
        </p:nvCxnSpPr>
        <p:spPr>
          <a:xfrm>
            <a:off x="508200" y="5426167"/>
            <a:ext cx="0" cy="3772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559633" y="5387567"/>
            <a:ext cx="11456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solidFill>
                  <a:srgbClr val="B7B7B7"/>
                </a:solidFill>
                <a:latin typeface="Dosis"/>
                <a:ea typeface="Dosis"/>
                <a:cs typeface="Dosis"/>
                <a:sym typeface="Dosis"/>
              </a:rPr>
              <a:t>July</a:t>
            </a:r>
            <a:endParaRPr sz="1200">
              <a:solidFill>
                <a:srgbClr val="B7B7B7"/>
              </a:solidFill>
              <a:latin typeface="Dosis"/>
              <a:ea typeface="Dosis"/>
              <a:cs typeface="Dosis"/>
              <a:sym typeface="Dosis"/>
            </a:endParaRPr>
          </a:p>
        </p:txBody>
      </p:sp>
      <p:sp>
        <p:nvSpPr>
          <p:cNvPr id="203" name="Shape 203"/>
          <p:cNvSpPr txBox="1"/>
          <p:nvPr/>
        </p:nvSpPr>
        <p:spPr>
          <a:xfrm>
            <a:off x="1820108" y="5387567"/>
            <a:ext cx="11456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solidFill>
                  <a:srgbClr val="B7B7B7"/>
                </a:solidFill>
                <a:latin typeface="Dosis"/>
                <a:ea typeface="Dosis"/>
                <a:cs typeface="Dosis"/>
                <a:sym typeface="Dosis"/>
              </a:rPr>
              <a:t>August</a:t>
            </a:r>
            <a:endParaRPr sz="1200">
              <a:solidFill>
                <a:srgbClr val="B7B7B7"/>
              </a:solidFill>
              <a:latin typeface="Dosis"/>
              <a:ea typeface="Dosis"/>
              <a:cs typeface="Dosis"/>
              <a:sym typeface="Dosis"/>
            </a:endParaRPr>
          </a:p>
        </p:txBody>
      </p:sp>
      <p:cxnSp>
        <p:nvCxnSpPr>
          <p:cNvPr id="204" name="Shape 204"/>
          <p:cNvCxnSpPr/>
          <p:nvPr/>
        </p:nvCxnSpPr>
        <p:spPr>
          <a:xfrm>
            <a:off x="1768675" y="5426167"/>
            <a:ext cx="0" cy="3772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3083025" y="5387567"/>
            <a:ext cx="11456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solidFill>
                  <a:srgbClr val="B7B7B7"/>
                </a:solidFill>
                <a:latin typeface="Dosis"/>
                <a:ea typeface="Dosis"/>
                <a:cs typeface="Dosis"/>
                <a:sym typeface="Dosis"/>
              </a:rPr>
              <a:t>September</a:t>
            </a:r>
            <a:endParaRPr sz="1200">
              <a:solidFill>
                <a:srgbClr val="B7B7B7"/>
              </a:solidFill>
              <a:latin typeface="Dosis"/>
              <a:ea typeface="Dosis"/>
              <a:cs typeface="Dosis"/>
              <a:sym typeface="Dosis"/>
            </a:endParaRPr>
          </a:p>
        </p:txBody>
      </p:sp>
      <p:cxnSp>
        <p:nvCxnSpPr>
          <p:cNvPr id="206" name="Shape 206"/>
          <p:cNvCxnSpPr/>
          <p:nvPr/>
        </p:nvCxnSpPr>
        <p:spPr>
          <a:xfrm>
            <a:off x="3031592" y="5426167"/>
            <a:ext cx="0" cy="3772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8031400" y="5426167"/>
            <a:ext cx="0" cy="3772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8082833" y="5387567"/>
            <a:ext cx="11456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solidFill>
                  <a:srgbClr val="B7B7B7"/>
                </a:solidFill>
                <a:latin typeface="Dosis"/>
                <a:ea typeface="Dosis"/>
                <a:cs typeface="Dosis"/>
                <a:sym typeface="Dosis"/>
              </a:rPr>
              <a:t>January</a:t>
            </a:r>
            <a:endParaRPr sz="1200">
              <a:solidFill>
                <a:srgbClr val="B7B7B7"/>
              </a:solidFill>
              <a:latin typeface="Dosis"/>
              <a:ea typeface="Dosis"/>
              <a:cs typeface="Dosis"/>
              <a:sym typeface="Dosis"/>
            </a:endParaRPr>
          </a:p>
        </p:txBody>
      </p:sp>
      <p:sp>
        <p:nvSpPr>
          <p:cNvPr id="209" name="Shape 209"/>
          <p:cNvSpPr txBox="1"/>
          <p:nvPr/>
        </p:nvSpPr>
        <p:spPr>
          <a:xfrm>
            <a:off x="9343307" y="5387567"/>
            <a:ext cx="11456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solidFill>
                  <a:srgbClr val="B7B7B7"/>
                </a:solidFill>
                <a:latin typeface="Dosis"/>
                <a:ea typeface="Dosis"/>
                <a:cs typeface="Dosis"/>
                <a:sym typeface="Dosis"/>
              </a:rPr>
              <a:t>February</a:t>
            </a:r>
            <a:endParaRPr sz="1200">
              <a:solidFill>
                <a:srgbClr val="B7B7B7"/>
              </a:solidFill>
              <a:latin typeface="Dosis"/>
              <a:ea typeface="Dosis"/>
              <a:cs typeface="Dosis"/>
              <a:sym typeface="Dosis"/>
            </a:endParaRPr>
          </a:p>
        </p:txBody>
      </p:sp>
      <p:cxnSp>
        <p:nvCxnSpPr>
          <p:cNvPr id="210" name="Shape 210"/>
          <p:cNvCxnSpPr/>
          <p:nvPr/>
        </p:nvCxnSpPr>
        <p:spPr>
          <a:xfrm>
            <a:off x="9291873" y="5426167"/>
            <a:ext cx="0" cy="3772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10606225" y="5387567"/>
            <a:ext cx="11456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solidFill>
                  <a:srgbClr val="B7B7B7"/>
                </a:solidFill>
                <a:latin typeface="Dosis"/>
                <a:ea typeface="Dosis"/>
                <a:cs typeface="Dosis"/>
                <a:sym typeface="Dosis"/>
              </a:rPr>
              <a:t>March</a:t>
            </a:r>
            <a:endParaRPr sz="1200">
              <a:solidFill>
                <a:srgbClr val="B7B7B7"/>
              </a:solidFill>
              <a:latin typeface="Dosis"/>
              <a:ea typeface="Dosis"/>
              <a:cs typeface="Dosis"/>
              <a:sym typeface="Dosis"/>
            </a:endParaRPr>
          </a:p>
        </p:txBody>
      </p:sp>
      <p:cxnSp>
        <p:nvCxnSpPr>
          <p:cNvPr id="212" name="Shape 212"/>
          <p:cNvCxnSpPr/>
          <p:nvPr/>
        </p:nvCxnSpPr>
        <p:spPr>
          <a:xfrm>
            <a:off x="10554792" y="5426167"/>
            <a:ext cx="0" cy="3772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4269800" y="5426167"/>
            <a:ext cx="0" cy="3772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4321233" y="5387567"/>
            <a:ext cx="11456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solidFill>
                  <a:srgbClr val="B7B7B7"/>
                </a:solidFill>
                <a:latin typeface="Dosis"/>
                <a:ea typeface="Dosis"/>
                <a:cs typeface="Dosis"/>
                <a:sym typeface="Dosis"/>
              </a:rPr>
              <a:t>October</a:t>
            </a:r>
            <a:endParaRPr sz="1200">
              <a:solidFill>
                <a:srgbClr val="B7B7B7"/>
              </a:solidFill>
              <a:latin typeface="Dosis"/>
              <a:ea typeface="Dosis"/>
              <a:cs typeface="Dosis"/>
              <a:sym typeface="Dosis"/>
            </a:endParaRPr>
          </a:p>
        </p:txBody>
      </p:sp>
      <p:sp>
        <p:nvSpPr>
          <p:cNvPr id="215" name="Shape 215"/>
          <p:cNvSpPr txBox="1"/>
          <p:nvPr/>
        </p:nvSpPr>
        <p:spPr>
          <a:xfrm>
            <a:off x="5581707" y="5387567"/>
            <a:ext cx="11456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solidFill>
                  <a:srgbClr val="B7B7B7"/>
                </a:solidFill>
                <a:latin typeface="Dosis"/>
                <a:ea typeface="Dosis"/>
                <a:cs typeface="Dosis"/>
                <a:sym typeface="Dosis"/>
              </a:rPr>
              <a:t>November</a:t>
            </a:r>
            <a:endParaRPr sz="1200">
              <a:solidFill>
                <a:srgbClr val="B7B7B7"/>
              </a:solidFill>
              <a:latin typeface="Dosis"/>
              <a:ea typeface="Dosis"/>
              <a:cs typeface="Dosis"/>
              <a:sym typeface="Dosis"/>
            </a:endParaRPr>
          </a:p>
        </p:txBody>
      </p:sp>
      <p:cxnSp>
        <p:nvCxnSpPr>
          <p:cNvPr id="216" name="Shape 216"/>
          <p:cNvCxnSpPr/>
          <p:nvPr/>
        </p:nvCxnSpPr>
        <p:spPr>
          <a:xfrm>
            <a:off x="5530273" y="5426167"/>
            <a:ext cx="0" cy="3772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6844625" y="5387567"/>
            <a:ext cx="11456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200">
                <a:solidFill>
                  <a:srgbClr val="B7B7B7"/>
                </a:solidFill>
                <a:latin typeface="Dosis"/>
                <a:ea typeface="Dosis"/>
                <a:cs typeface="Dosis"/>
                <a:sym typeface="Dosis"/>
              </a:rPr>
              <a:t>December</a:t>
            </a:r>
            <a:endParaRPr sz="1200">
              <a:solidFill>
                <a:srgbClr val="B7B7B7"/>
              </a:solidFill>
              <a:latin typeface="Dosis"/>
              <a:ea typeface="Dosis"/>
              <a:cs typeface="Dosis"/>
              <a:sym typeface="Dosis"/>
            </a:endParaRPr>
          </a:p>
          <a:p>
            <a:pPr marL="0" lvl="0" indent="0" rtl="0">
              <a:spcBef>
                <a:spcPts val="0"/>
              </a:spcBef>
              <a:spcAft>
                <a:spcPts val="0"/>
              </a:spcAft>
              <a:buNone/>
            </a:pPr>
            <a:endParaRPr sz="1200">
              <a:solidFill>
                <a:srgbClr val="B7B7B7"/>
              </a:solidFill>
              <a:latin typeface="Dosis"/>
              <a:ea typeface="Dosis"/>
              <a:cs typeface="Dosis"/>
              <a:sym typeface="Dosis"/>
            </a:endParaRPr>
          </a:p>
        </p:txBody>
      </p:sp>
      <p:cxnSp>
        <p:nvCxnSpPr>
          <p:cNvPr id="218" name="Shape 218"/>
          <p:cNvCxnSpPr/>
          <p:nvPr/>
        </p:nvCxnSpPr>
        <p:spPr>
          <a:xfrm>
            <a:off x="6793192" y="5426167"/>
            <a:ext cx="0" cy="3772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4269784" y="1303100"/>
            <a:ext cx="0" cy="38580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8031400" y="1303100"/>
            <a:ext cx="0" cy="38580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508200" y="1303100"/>
            <a:ext cx="0" cy="38580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768667" y="4305033"/>
            <a:ext cx="2508400" cy="2864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666666"/>
                </a:solidFill>
                <a:latin typeface="Dosis"/>
                <a:ea typeface="Dosis"/>
                <a:cs typeface="Dosis"/>
                <a:sym typeface="Dosis"/>
              </a:rPr>
              <a:t>Spec definition</a:t>
            </a:r>
            <a:endParaRPr sz="1333">
              <a:solidFill>
                <a:srgbClr val="666666"/>
              </a:solidFill>
              <a:latin typeface="Dosis"/>
              <a:ea typeface="Dosis"/>
              <a:cs typeface="Dosis"/>
              <a:sym typeface="Dosis"/>
            </a:endParaRPr>
          </a:p>
        </p:txBody>
      </p:sp>
      <p:sp>
        <p:nvSpPr>
          <p:cNvPr id="223" name="Shape 223"/>
          <p:cNvSpPr/>
          <p:nvPr/>
        </p:nvSpPr>
        <p:spPr>
          <a:xfrm>
            <a:off x="4277233" y="4305033"/>
            <a:ext cx="3754000" cy="2864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666666"/>
                </a:solidFill>
                <a:latin typeface="Dosis"/>
                <a:ea typeface="Dosis"/>
                <a:cs typeface="Dosis"/>
                <a:sym typeface="Dosis"/>
              </a:rPr>
              <a:t>Evaluate, and build</a:t>
            </a:r>
            <a:endParaRPr sz="1333">
              <a:solidFill>
                <a:srgbClr val="666666"/>
              </a:solidFill>
              <a:latin typeface="Dosis"/>
              <a:ea typeface="Dosis"/>
              <a:cs typeface="Dosis"/>
              <a:sym typeface="Dosis"/>
            </a:endParaRPr>
          </a:p>
        </p:txBody>
      </p:sp>
      <p:sp>
        <p:nvSpPr>
          <p:cNvPr id="224" name="Shape 224"/>
          <p:cNvSpPr/>
          <p:nvPr/>
        </p:nvSpPr>
        <p:spPr>
          <a:xfrm>
            <a:off x="8031403" y="4591441"/>
            <a:ext cx="2000400" cy="2864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666666"/>
                </a:solidFill>
                <a:latin typeface="Dosis"/>
                <a:ea typeface="Dosis"/>
                <a:cs typeface="Dosis"/>
                <a:sym typeface="Dosis"/>
              </a:rPr>
              <a:t>non-US app store?</a:t>
            </a:r>
            <a:endParaRPr sz="1333">
              <a:solidFill>
                <a:srgbClr val="666666"/>
              </a:solidFill>
              <a:latin typeface="Dosis"/>
              <a:ea typeface="Dosis"/>
              <a:cs typeface="Dosis"/>
              <a:sym typeface="Dosis"/>
            </a:endParaRPr>
          </a:p>
        </p:txBody>
      </p:sp>
      <p:sp>
        <p:nvSpPr>
          <p:cNvPr id="225" name="Shape 225"/>
          <p:cNvSpPr/>
          <p:nvPr/>
        </p:nvSpPr>
        <p:spPr>
          <a:xfrm>
            <a:off x="1768600" y="1595041"/>
            <a:ext cx="3059200" cy="2864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FFFFFF"/>
                </a:solidFill>
                <a:latin typeface="Dosis"/>
                <a:ea typeface="Dosis"/>
                <a:cs typeface="Dosis"/>
                <a:sym typeface="Dosis"/>
              </a:rPr>
              <a:t>LTP 1+2 francine release</a:t>
            </a:r>
            <a:endParaRPr sz="1333">
              <a:solidFill>
                <a:srgbClr val="FFFFFF"/>
              </a:solidFill>
              <a:latin typeface="Dosis"/>
              <a:ea typeface="Dosis"/>
              <a:cs typeface="Dosis"/>
              <a:sym typeface="Dosis"/>
            </a:endParaRPr>
          </a:p>
        </p:txBody>
      </p:sp>
      <p:sp>
        <p:nvSpPr>
          <p:cNvPr id="226" name="Shape 226"/>
          <p:cNvSpPr/>
          <p:nvPr/>
        </p:nvSpPr>
        <p:spPr>
          <a:xfrm>
            <a:off x="4827803" y="1595041"/>
            <a:ext cx="1496000" cy="2864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FFFFFF"/>
                </a:solidFill>
                <a:latin typeface="Dosis"/>
                <a:ea typeface="Dosis"/>
                <a:cs typeface="Dosis"/>
                <a:sym typeface="Dosis"/>
              </a:rPr>
              <a:t>final release</a:t>
            </a:r>
            <a:endParaRPr sz="1333">
              <a:solidFill>
                <a:srgbClr val="FFFFFF"/>
              </a:solidFill>
              <a:latin typeface="Dosis"/>
              <a:ea typeface="Dosis"/>
              <a:cs typeface="Dosis"/>
              <a:sym typeface="Dosis"/>
            </a:endParaRPr>
          </a:p>
        </p:txBody>
      </p:sp>
      <p:sp>
        <p:nvSpPr>
          <p:cNvPr id="227" name="Shape 227"/>
          <p:cNvSpPr/>
          <p:nvPr/>
        </p:nvSpPr>
        <p:spPr>
          <a:xfrm>
            <a:off x="1768600" y="2001441"/>
            <a:ext cx="2508400" cy="2864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FFFFFF"/>
                </a:solidFill>
                <a:latin typeface="Dosis"/>
                <a:ea typeface="Dosis"/>
                <a:cs typeface="Dosis"/>
                <a:sym typeface="Dosis"/>
              </a:rPr>
              <a:t>HT: 100 interviews</a:t>
            </a:r>
            <a:endParaRPr sz="1333">
              <a:solidFill>
                <a:srgbClr val="FFFFFF"/>
              </a:solidFill>
              <a:latin typeface="Dosis"/>
              <a:ea typeface="Dosis"/>
              <a:cs typeface="Dosis"/>
              <a:sym typeface="Dosis"/>
            </a:endParaRPr>
          </a:p>
        </p:txBody>
      </p:sp>
      <p:sp>
        <p:nvSpPr>
          <p:cNvPr id="228" name="Shape 228"/>
          <p:cNvSpPr/>
          <p:nvPr/>
        </p:nvSpPr>
        <p:spPr>
          <a:xfrm>
            <a:off x="4281001" y="2001441"/>
            <a:ext cx="1855200" cy="4316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FFFFFF"/>
                </a:solidFill>
                <a:latin typeface="Dosis"/>
                <a:ea typeface="Dosis"/>
                <a:cs typeface="Dosis"/>
                <a:sym typeface="Dosis"/>
              </a:rPr>
              <a:t>hireability funnel + integration?</a:t>
            </a:r>
            <a:endParaRPr sz="1333">
              <a:solidFill>
                <a:srgbClr val="FFFFFF"/>
              </a:solidFill>
              <a:latin typeface="Dosis"/>
              <a:ea typeface="Dosis"/>
              <a:cs typeface="Dosis"/>
              <a:sym typeface="Dosis"/>
            </a:endParaRPr>
          </a:p>
        </p:txBody>
      </p:sp>
      <p:sp>
        <p:nvSpPr>
          <p:cNvPr id="229" name="Shape 229"/>
          <p:cNvSpPr/>
          <p:nvPr/>
        </p:nvSpPr>
        <p:spPr>
          <a:xfrm>
            <a:off x="1768600" y="3006975"/>
            <a:ext cx="2508400" cy="2864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FFFFFF"/>
                </a:solidFill>
                <a:latin typeface="Dosis"/>
                <a:ea typeface="Dosis"/>
                <a:cs typeface="Dosis"/>
                <a:sym typeface="Dosis"/>
              </a:rPr>
              <a:t>Peer Code Review</a:t>
            </a:r>
            <a:endParaRPr sz="1333">
              <a:solidFill>
                <a:srgbClr val="FFFFFF"/>
              </a:solidFill>
              <a:latin typeface="Dosis"/>
              <a:ea typeface="Dosis"/>
              <a:cs typeface="Dosis"/>
              <a:sym typeface="Dosis"/>
            </a:endParaRPr>
          </a:p>
        </p:txBody>
      </p:sp>
      <p:sp>
        <p:nvSpPr>
          <p:cNvPr id="230" name="Shape 230"/>
          <p:cNvSpPr/>
          <p:nvPr/>
        </p:nvSpPr>
        <p:spPr>
          <a:xfrm>
            <a:off x="1768600" y="3402808"/>
            <a:ext cx="2508400" cy="2864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FFFFFF"/>
                </a:solidFill>
                <a:latin typeface="Dosis"/>
                <a:ea typeface="Dosis"/>
                <a:cs typeface="Dosis"/>
                <a:sym typeface="Dosis"/>
              </a:rPr>
              <a:t>Guidance Counselor</a:t>
            </a:r>
            <a:endParaRPr sz="1333">
              <a:solidFill>
                <a:srgbClr val="FFFFFF"/>
              </a:solidFill>
              <a:latin typeface="Dosis"/>
              <a:ea typeface="Dosis"/>
              <a:cs typeface="Dosis"/>
              <a:sym typeface="Dosis"/>
            </a:endParaRPr>
          </a:p>
        </p:txBody>
      </p:sp>
      <p:sp>
        <p:nvSpPr>
          <p:cNvPr id="231" name="Shape 231"/>
          <p:cNvSpPr/>
          <p:nvPr/>
        </p:nvSpPr>
        <p:spPr>
          <a:xfrm>
            <a:off x="9751436" y="4305041"/>
            <a:ext cx="2000400" cy="2864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 sz="1333">
                <a:solidFill>
                  <a:srgbClr val="666666"/>
                </a:solidFill>
                <a:latin typeface="Dosis"/>
                <a:ea typeface="Dosis"/>
                <a:cs typeface="Dosis"/>
                <a:sym typeface="Dosis"/>
              </a:rPr>
              <a:t>Deliver to US app store</a:t>
            </a:r>
            <a:endParaRPr sz="1333">
              <a:solidFill>
                <a:srgbClr val="666666"/>
              </a:solidFill>
              <a:latin typeface="Dosis"/>
              <a:ea typeface="Dosis"/>
              <a:cs typeface="Dosis"/>
              <a:sym typeface="Dosis"/>
            </a:endParaRPr>
          </a:p>
        </p:txBody>
      </p:sp>
      <p:cxnSp>
        <p:nvCxnSpPr>
          <p:cNvPr id="232" name="Shape 232"/>
          <p:cNvCxnSpPr/>
          <p:nvPr/>
        </p:nvCxnSpPr>
        <p:spPr>
          <a:xfrm>
            <a:off x="11751833" y="1303100"/>
            <a:ext cx="0" cy="38580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8288351" y="855400"/>
            <a:ext cx="190000" cy="190000"/>
          </a:xfrm>
          <a:prstGeom prst="rect">
            <a:avLst/>
          </a:prstGeom>
          <a:solidFill>
            <a:srgbClr val="295269"/>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sp>
        <p:nvSpPr>
          <p:cNvPr id="234" name="Shape 234"/>
          <p:cNvSpPr txBox="1"/>
          <p:nvPr/>
        </p:nvSpPr>
        <p:spPr>
          <a:xfrm>
            <a:off x="8436381" y="715700"/>
            <a:ext cx="12964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467">
                <a:solidFill>
                  <a:srgbClr val="295269"/>
                </a:solidFill>
                <a:latin typeface="Dosis"/>
                <a:ea typeface="Dosis"/>
                <a:cs typeface="Dosis"/>
                <a:sym typeface="Dosis"/>
              </a:rPr>
              <a:t>LTP3</a:t>
            </a:r>
            <a:endParaRPr sz="1467">
              <a:solidFill>
                <a:srgbClr val="295269"/>
              </a:solidFill>
              <a:latin typeface="Dosis"/>
              <a:ea typeface="Dosis"/>
              <a:cs typeface="Dosis"/>
              <a:sym typeface="Dosis"/>
            </a:endParaRPr>
          </a:p>
        </p:txBody>
      </p:sp>
      <p:sp>
        <p:nvSpPr>
          <p:cNvPr id="235" name="Shape 235"/>
          <p:cNvSpPr txBox="1"/>
          <p:nvPr/>
        </p:nvSpPr>
        <p:spPr>
          <a:xfrm>
            <a:off x="9386984" y="715700"/>
            <a:ext cx="14292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467">
                <a:solidFill>
                  <a:srgbClr val="6AB1D3"/>
                </a:solidFill>
                <a:latin typeface="Dosis"/>
                <a:ea typeface="Dosis"/>
                <a:cs typeface="Dosis"/>
                <a:sym typeface="Dosis"/>
              </a:rPr>
              <a:t>Community + $</a:t>
            </a:r>
            <a:endParaRPr sz="1467">
              <a:solidFill>
                <a:srgbClr val="6AB1D3"/>
              </a:solidFill>
              <a:latin typeface="Dosis"/>
              <a:ea typeface="Dosis"/>
              <a:cs typeface="Dosis"/>
              <a:sym typeface="Dosis"/>
            </a:endParaRPr>
          </a:p>
        </p:txBody>
      </p:sp>
      <p:sp>
        <p:nvSpPr>
          <p:cNvPr id="236" name="Shape 236"/>
          <p:cNvSpPr/>
          <p:nvPr/>
        </p:nvSpPr>
        <p:spPr>
          <a:xfrm>
            <a:off x="9238951" y="855400"/>
            <a:ext cx="190000" cy="190000"/>
          </a:xfrm>
          <a:prstGeom prst="rect">
            <a:avLst/>
          </a:prstGeom>
          <a:solidFill>
            <a:srgbClr val="6AB1D3"/>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sp>
        <p:nvSpPr>
          <p:cNvPr id="237" name="Shape 237"/>
          <p:cNvSpPr txBox="1"/>
          <p:nvPr/>
        </p:nvSpPr>
        <p:spPr>
          <a:xfrm>
            <a:off x="11068975" y="715700"/>
            <a:ext cx="1429200" cy="454400"/>
          </a:xfrm>
          <a:prstGeom prst="rect">
            <a:avLst/>
          </a:prstGeom>
          <a:noFill/>
          <a:ln>
            <a:noFill/>
          </a:ln>
        </p:spPr>
        <p:txBody>
          <a:bodyPr spcFirstLastPara="1" wrap="square" lIns="121900" tIns="121900" rIns="121900" bIns="121900" anchor="t" anchorCtr="0">
            <a:noAutofit/>
          </a:bodyPr>
          <a:lstStyle/>
          <a:p>
            <a:pPr marL="0" lvl="0" indent="0" rtl="0">
              <a:spcBef>
                <a:spcPts val="0"/>
              </a:spcBef>
              <a:spcAft>
                <a:spcPts val="0"/>
              </a:spcAft>
              <a:buNone/>
            </a:pPr>
            <a:r>
              <a:rPr lang="en" sz="1467">
                <a:solidFill>
                  <a:srgbClr val="40D7C1"/>
                </a:solidFill>
                <a:latin typeface="Dosis"/>
                <a:ea typeface="Dosis"/>
                <a:cs typeface="Dosis"/>
                <a:sym typeface="Dosis"/>
              </a:rPr>
              <a:t>Mobile</a:t>
            </a:r>
            <a:endParaRPr sz="1467">
              <a:solidFill>
                <a:srgbClr val="40D7C1"/>
              </a:solidFill>
              <a:latin typeface="Dosis"/>
              <a:ea typeface="Dosis"/>
              <a:cs typeface="Dosis"/>
              <a:sym typeface="Dosis"/>
            </a:endParaRPr>
          </a:p>
        </p:txBody>
      </p:sp>
      <p:sp>
        <p:nvSpPr>
          <p:cNvPr id="238" name="Shape 238"/>
          <p:cNvSpPr/>
          <p:nvPr/>
        </p:nvSpPr>
        <p:spPr>
          <a:xfrm>
            <a:off x="10920941" y="855400"/>
            <a:ext cx="190000" cy="190000"/>
          </a:xfrm>
          <a:prstGeom prst="rect">
            <a:avLst/>
          </a:prstGeom>
          <a:solidFill>
            <a:srgbClr val="40D7C1"/>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sz="2400"/>
          </a:p>
        </p:txBody>
      </p:sp>
      <p:cxnSp>
        <p:nvCxnSpPr>
          <p:cNvPr id="239" name="Shape 239"/>
          <p:cNvCxnSpPr/>
          <p:nvPr/>
        </p:nvCxnSpPr>
        <p:spPr>
          <a:xfrm>
            <a:off x="508200" y="5132700"/>
            <a:ext cx="112468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508200" y="1303100"/>
            <a:ext cx="112468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508200" y="2690500"/>
            <a:ext cx="112468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508200" y="3982867"/>
            <a:ext cx="11246800" cy="0"/>
          </a:xfrm>
          <a:prstGeom prst="straightConnector1">
            <a:avLst/>
          </a:prstGeom>
          <a:noFill/>
          <a:ln w="9525" cap="flat" cmpd="sng">
            <a:solidFill>
              <a:srgbClr val="939598"/>
            </a:solidFill>
            <a:prstDash val="dot"/>
            <a:round/>
            <a:headEnd type="none" w="med" len="med"/>
            <a:tailEnd type="none" w="med" len="med"/>
          </a:ln>
        </p:spPr>
      </p:cxnSp>
    </p:spTree>
    <p:extLst>
      <p:ext uri="{BB962C8B-B14F-4D97-AF65-F5344CB8AC3E}">
        <p14:creationId xmlns:p14="http://schemas.microsoft.com/office/powerpoint/2010/main" val="120271177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rtl="0">
              <a:spcBef>
                <a:spcPts val="0"/>
              </a:spcBef>
              <a:spcAft>
                <a:spcPts val="0"/>
              </a:spcAft>
              <a:buSzPts val="1800"/>
              <a:buFont typeface="Roboto"/>
              <a:buChar char="●"/>
              <a:defRPr>
                <a:latin typeface="Roboto"/>
                <a:ea typeface="Roboto"/>
                <a:cs typeface="Roboto"/>
                <a:sym typeface="Roboto"/>
              </a:defRPr>
            </a:lvl1pPr>
            <a:lvl2pPr marL="1219170" lvl="1" indent="-423323" rtl="0">
              <a:spcBef>
                <a:spcPts val="2133"/>
              </a:spcBef>
              <a:spcAft>
                <a:spcPts val="0"/>
              </a:spcAft>
              <a:buSzPts val="1400"/>
              <a:buFont typeface="Roboto"/>
              <a:buChar char="○"/>
              <a:defRPr>
                <a:latin typeface="Roboto"/>
                <a:ea typeface="Roboto"/>
                <a:cs typeface="Roboto"/>
                <a:sym typeface="Roboto"/>
              </a:defRPr>
            </a:lvl2pPr>
            <a:lvl3pPr marL="1828754" lvl="2" indent="-423323" rtl="0">
              <a:spcBef>
                <a:spcPts val="2133"/>
              </a:spcBef>
              <a:spcAft>
                <a:spcPts val="0"/>
              </a:spcAft>
              <a:buSzPts val="1400"/>
              <a:buFont typeface="Roboto"/>
              <a:buChar char="■"/>
              <a:defRPr>
                <a:latin typeface="Roboto"/>
                <a:ea typeface="Roboto"/>
                <a:cs typeface="Roboto"/>
                <a:sym typeface="Roboto"/>
              </a:defRPr>
            </a:lvl3pPr>
            <a:lvl4pPr marL="2438339" lvl="3" indent="-423323" rtl="0">
              <a:spcBef>
                <a:spcPts val="2133"/>
              </a:spcBef>
              <a:spcAft>
                <a:spcPts val="0"/>
              </a:spcAft>
              <a:buSzPts val="1400"/>
              <a:buFont typeface="Roboto"/>
              <a:buChar char="●"/>
              <a:defRPr>
                <a:latin typeface="Roboto"/>
                <a:ea typeface="Roboto"/>
                <a:cs typeface="Roboto"/>
                <a:sym typeface="Roboto"/>
              </a:defRPr>
            </a:lvl4pPr>
            <a:lvl5pPr marL="3047924" lvl="4" indent="-423323" rtl="0">
              <a:spcBef>
                <a:spcPts val="2133"/>
              </a:spcBef>
              <a:spcAft>
                <a:spcPts val="0"/>
              </a:spcAft>
              <a:buSzPts val="1400"/>
              <a:buFont typeface="Roboto"/>
              <a:buChar char="○"/>
              <a:defRPr>
                <a:latin typeface="Roboto"/>
                <a:ea typeface="Roboto"/>
                <a:cs typeface="Roboto"/>
                <a:sym typeface="Roboto"/>
              </a:defRPr>
            </a:lvl5pPr>
            <a:lvl6pPr marL="3657509" lvl="5" indent="-423323" rtl="0">
              <a:spcBef>
                <a:spcPts val="2133"/>
              </a:spcBef>
              <a:spcAft>
                <a:spcPts val="0"/>
              </a:spcAft>
              <a:buSzPts val="1400"/>
              <a:buFont typeface="Roboto"/>
              <a:buChar char="■"/>
              <a:defRPr>
                <a:latin typeface="Roboto"/>
                <a:ea typeface="Roboto"/>
                <a:cs typeface="Roboto"/>
                <a:sym typeface="Roboto"/>
              </a:defRPr>
            </a:lvl6pPr>
            <a:lvl7pPr marL="4267093" lvl="6" indent="-423323" rtl="0">
              <a:spcBef>
                <a:spcPts val="2133"/>
              </a:spcBef>
              <a:spcAft>
                <a:spcPts val="0"/>
              </a:spcAft>
              <a:buSzPts val="1400"/>
              <a:buFont typeface="Roboto"/>
              <a:buChar char="●"/>
              <a:defRPr>
                <a:latin typeface="Roboto"/>
                <a:ea typeface="Roboto"/>
                <a:cs typeface="Roboto"/>
                <a:sym typeface="Roboto"/>
              </a:defRPr>
            </a:lvl7pPr>
            <a:lvl8pPr marL="4876678" lvl="7" indent="-423323" rtl="0">
              <a:spcBef>
                <a:spcPts val="2133"/>
              </a:spcBef>
              <a:spcAft>
                <a:spcPts val="0"/>
              </a:spcAft>
              <a:buSzPts val="1400"/>
              <a:buFont typeface="Roboto"/>
              <a:buChar char="○"/>
              <a:defRPr>
                <a:latin typeface="Roboto"/>
                <a:ea typeface="Roboto"/>
                <a:cs typeface="Roboto"/>
                <a:sym typeface="Roboto"/>
              </a:defRPr>
            </a:lvl8pPr>
            <a:lvl9pPr marL="5486263" lvl="8" indent="-423323" rtl="0">
              <a:spcBef>
                <a:spcPts val="2133"/>
              </a:spcBef>
              <a:spcAft>
                <a:spcPts val="2133"/>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288811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Slide">
  <p:cSld name="Section Slide">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625361" y="2542533"/>
            <a:ext cx="10895760" cy="104623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295269"/>
              </a:buClr>
              <a:buFont typeface="Arial"/>
              <a:buNone/>
            </a:pPr>
            <a:r>
              <a:rPr lang="en" sz="7466">
                <a:solidFill>
                  <a:schemeClr val="lt1"/>
                </a:solidFill>
                <a:latin typeface="Dosis"/>
                <a:ea typeface="Dosis"/>
                <a:cs typeface="Dosis"/>
                <a:sym typeface="Dosis"/>
              </a:rPr>
              <a:t>MAIN SECTION</a:t>
            </a:r>
            <a:r>
              <a:rPr lang="en" sz="7466" i="0" u="none" strike="noStrike" cap="none">
                <a:solidFill>
                  <a:schemeClr val="lt1"/>
                </a:solidFill>
                <a:latin typeface="Dosis"/>
                <a:ea typeface="Dosis"/>
                <a:cs typeface="Dosis"/>
                <a:sym typeface="Dosis"/>
              </a:rPr>
              <a:t> </a:t>
            </a:r>
            <a:r>
              <a:rPr lang="en" sz="7466">
                <a:solidFill>
                  <a:schemeClr val="lt1"/>
                </a:solidFill>
                <a:latin typeface="Dosis"/>
                <a:ea typeface="Dosis"/>
                <a:cs typeface="Dosis"/>
                <a:sym typeface="Dosis"/>
              </a:rPr>
              <a:t>TITLE</a:t>
            </a:r>
            <a:endParaRPr sz="1333">
              <a:solidFill>
                <a:schemeClr val="lt1"/>
              </a:solidFill>
              <a:latin typeface="Dosis"/>
              <a:ea typeface="Dosis"/>
              <a:cs typeface="Dosis"/>
              <a:sym typeface="Dosis"/>
            </a:endParaRPr>
          </a:p>
        </p:txBody>
      </p:sp>
      <p:sp>
        <p:nvSpPr>
          <p:cNvPr id="65" name="Shape 65"/>
          <p:cNvSpPr/>
          <p:nvPr/>
        </p:nvSpPr>
        <p:spPr>
          <a:xfrm>
            <a:off x="625348" y="3651300"/>
            <a:ext cx="10895760" cy="686128"/>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A4A6A8"/>
              </a:buClr>
              <a:buFont typeface="Arial"/>
              <a:buNone/>
            </a:pPr>
            <a:r>
              <a:rPr lang="en" sz="4667" b="0" i="0" u="none" strike="noStrike" cap="none">
                <a:solidFill>
                  <a:srgbClr val="204056"/>
                </a:solidFill>
                <a:latin typeface="Dosis"/>
                <a:ea typeface="Dosis"/>
                <a:cs typeface="Dosis"/>
                <a:sym typeface="Dosis"/>
              </a:rPr>
              <a:t>Subtitle goes here</a:t>
            </a:r>
            <a:endParaRPr sz="1333">
              <a:solidFill>
                <a:srgbClr val="204056"/>
              </a:solidFill>
              <a:latin typeface="Dosis"/>
              <a:ea typeface="Dosis"/>
              <a:cs typeface="Dosis"/>
              <a:sym typeface="Dosis"/>
            </a:endParaRPr>
          </a:p>
        </p:txBody>
      </p:sp>
    </p:spTree>
    <p:extLst>
      <p:ext uri="{BB962C8B-B14F-4D97-AF65-F5344CB8AC3E}">
        <p14:creationId xmlns:p14="http://schemas.microsoft.com/office/powerpoint/2010/main" val="2395757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ub-section Slide">
  <p:cSld name="Sub-section Slide">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625361" y="2542533"/>
            <a:ext cx="10947165" cy="104623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295269"/>
              </a:buClr>
              <a:buFont typeface="Arial"/>
              <a:buNone/>
            </a:pPr>
            <a:r>
              <a:rPr lang="en" sz="7466">
                <a:solidFill>
                  <a:srgbClr val="204056"/>
                </a:solidFill>
                <a:latin typeface="Dosis"/>
                <a:ea typeface="Dosis"/>
                <a:cs typeface="Dosis"/>
                <a:sym typeface="Dosis"/>
              </a:rPr>
              <a:t>SUB-SECTION TITLE</a:t>
            </a:r>
            <a:endParaRPr sz="1333">
              <a:solidFill>
                <a:srgbClr val="204056"/>
              </a:solidFill>
              <a:latin typeface="Dosis"/>
              <a:ea typeface="Dosis"/>
              <a:cs typeface="Dosis"/>
              <a:sym typeface="Dosis"/>
            </a:endParaRPr>
          </a:p>
        </p:txBody>
      </p:sp>
      <p:sp>
        <p:nvSpPr>
          <p:cNvPr id="68" name="Shape 68"/>
          <p:cNvSpPr/>
          <p:nvPr/>
        </p:nvSpPr>
        <p:spPr>
          <a:xfrm>
            <a:off x="625348" y="3651300"/>
            <a:ext cx="10947165" cy="686128"/>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A4A6A8"/>
              </a:buClr>
              <a:buFont typeface="Arial"/>
              <a:buNone/>
            </a:pPr>
            <a:r>
              <a:rPr lang="en" sz="4667" b="0" i="0" u="none" strike="noStrike" cap="none">
                <a:solidFill>
                  <a:srgbClr val="BCBEC0"/>
                </a:solidFill>
                <a:latin typeface="Dosis"/>
                <a:ea typeface="Dosis"/>
                <a:cs typeface="Dosis"/>
                <a:sym typeface="Dosis"/>
              </a:rPr>
              <a:t>Subtitle goes here</a:t>
            </a:r>
            <a:endParaRPr sz="1333">
              <a:solidFill>
                <a:srgbClr val="BCBEC0"/>
              </a:solidFill>
              <a:latin typeface="Dosis"/>
              <a:ea typeface="Dosis"/>
              <a:cs typeface="Dosis"/>
              <a:sym typeface="Dosis"/>
            </a:endParaRPr>
          </a:p>
        </p:txBody>
      </p:sp>
    </p:spTree>
    <p:extLst>
      <p:ext uri="{BB962C8B-B14F-4D97-AF65-F5344CB8AC3E}">
        <p14:creationId xmlns:p14="http://schemas.microsoft.com/office/powerpoint/2010/main" val="13237442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Goal Slide">
  <p:cSld name="Goal Slide">
    <p:spTree>
      <p:nvGrpSpPr>
        <p:cNvPr id="1" name="Shape 69"/>
        <p:cNvGrpSpPr/>
        <p:nvPr/>
      </p:nvGrpSpPr>
      <p:grpSpPr>
        <a:xfrm>
          <a:off x="0" y="0"/>
          <a:ext cx="0" cy="0"/>
          <a:chOff x="0" y="0"/>
          <a:chExt cx="0" cy="0"/>
        </a:xfrm>
      </p:grpSpPr>
      <p:sp>
        <p:nvSpPr>
          <p:cNvPr id="70" name="Shape 70"/>
          <p:cNvSpPr/>
          <p:nvPr/>
        </p:nvSpPr>
        <p:spPr>
          <a:xfrm>
            <a:off x="625367" y="2356352"/>
            <a:ext cx="10263197" cy="2880875"/>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00000"/>
              </a:lnSpc>
              <a:spcBef>
                <a:spcPts val="0"/>
              </a:spcBef>
              <a:spcAft>
                <a:spcPts val="0"/>
              </a:spcAft>
              <a:buClr>
                <a:srgbClr val="295269"/>
              </a:buClr>
              <a:buFont typeface="Arial"/>
              <a:buNone/>
            </a:pPr>
            <a:r>
              <a:rPr lang="en" sz="4267" b="0" i="0" u="none" strike="noStrike" cap="none">
                <a:solidFill>
                  <a:srgbClr val="295269"/>
                </a:solidFill>
                <a:latin typeface="Dosis"/>
                <a:ea typeface="Dosis"/>
                <a:cs typeface="Dosis"/>
                <a:sym typeface="Dosis"/>
              </a:rPr>
              <a:t>Key statement goes here. Collaboratively administrate empower markets via plug-and-play networks. </a:t>
            </a:r>
            <a:r>
              <a:rPr lang="en" sz="4267" b="0" i="0" u="none" strike="noStrike" cap="none">
                <a:solidFill>
                  <a:srgbClr val="FA726E"/>
                </a:solidFill>
                <a:latin typeface="Dosis"/>
                <a:ea typeface="Dosis"/>
                <a:cs typeface="Dosis"/>
                <a:sym typeface="Dosis"/>
              </a:rPr>
              <a:t>Highlights</a:t>
            </a:r>
            <a:r>
              <a:rPr lang="en" sz="4267" b="0" i="0" u="none" strike="noStrike" cap="none">
                <a:solidFill>
                  <a:srgbClr val="295269"/>
                </a:solidFill>
                <a:latin typeface="Dosis"/>
                <a:ea typeface="Dosis"/>
                <a:cs typeface="Dosis"/>
                <a:sym typeface="Dosis"/>
              </a:rPr>
              <a:t> procrastinate B2C users after </a:t>
            </a:r>
            <a:r>
              <a:rPr lang="en" sz="4267" b="0" i="0" u="none" strike="noStrike" cap="none">
                <a:solidFill>
                  <a:srgbClr val="FA726E"/>
                </a:solidFill>
                <a:latin typeface="Dosis"/>
                <a:ea typeface="Dosis"/>
                <a:cs typeface="Dosis"/>
                <a:sym typeface="Dosis"/>
              </a:rPr>
              <a:t>installed base</a:t>
            </a:r>
            <a:r>
              <a:rPr lang="en" sz="4267" b="0" i="0" u="none" strike="noStrike" cap="none">
                <a:solidFill>
                  <a:srgbClr val="295269"/>
                </a:solidFill>
                <a:latin typeface="Dosis"/>
                <a:ea typeface="Dosis"/>
                <a:cs typeface="Dosis"/>
                <a:sym typeface="Dosis"/>
              </a:rPr>
              <a:t> benefits.</a:t>
            </a:r>
            <a:endParaRPr sz="4267">
              <a:latin typeface="Dosis"/>
              <a:ea typeface="Dosis"/>
              <a:cs typeface="Dosis"/>
              <a:sym typeface="Dosis"/>
            </a:endParaRPr>
          </a:p>
        </p:txBody>
      </p:sp>
      <p:sp>
        <p:nvSpPr>
          <p:cNvPr id="71" name="Shape 71"/>
          <p:cNvSpPr/>
          <p:nvPr/>
        </p:nvSpPr>
        <p:spPr>
          <a:xfrm>
            <a:off x="625375" y="1417592"/>
            <a:ext cx="1047768" cy="473307"/>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8A8A8A"/>
              </a:buClr>
              <a:buFont typeface="Arial"/>
              <a:buNone/>
            </a:pPr>
            <a:r>
              <a:rPr lang="en" sz="2400" b="0" i="0" u="none" strike="noStrike" cap="none">
                <a:solidFill>
                  <a:srgbClr val="939598"/>
                </a:solidFill>
                <a:latin typeface="Dosis"/>
                <a:ea typeface="Dosis"/>
                <a:cs typeface="Dosis"/>
                <a:sym typeface="Dosis"/>
              </a:rPr>
              <a:t>GOAL</a:t>
            </a:r>
            <a:endParaRPr sz="2400">
              <a:solidFill>
                <a:srgbClr val="939598"/>
              </a:solidFill>
              <a:latin typeface="Dosis"/>
              <a:ea typeface="Dosis"/>
              <a:cs typeface="Dosis"/>
              <a:sym typeface="Dosis"/>
            </a:endParaRPr>
          </a:p>
        </p:txBody>
      </p:sp>
    </p:spTree>
    <p:extLst>
      <p:ext uri="{BB962C8B-B14F-4D97-AF65-F5344CB8AC3E}">
        <p14:creationId xmlns:p14="http://schemas.microsoft.com/office/powerpoint/2010/main" val="3270072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ist 1">
  <p:cSld name="List 1">
    <p:spTree>
      <p:nvGrpSpPr>
        <p:cNvPr id="1" name="Shape 72"/>
        <p:cNvGrpSpPr/>
        <p:nvPr/>
      </p:nvGrpSpPr>
      <p:grpSpPr>
        <a:xfrm>
          <a:off x="0" y="0"/>
          <a:ext cx="0" cy="0"/>
          <a:chOff x="0" y="0"/>
          <a:chExt cx="0" cy="0"/>
        </a:xfrm>
      </p:grpSpPr>
      <p:sp>
        <p:nvSpPr>
          <p:cNvPr id="73" name="Shape 73"/>
          <p:cNvSpPr/>
          <p:nvPr/>
        </p:nvSpPr>
        <p:spPr>
          <a:xfrm>
            <a:off x="625333" y="2764433"/>
            <a:ext cx="10330128" cy="22140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rtl="0">
              <a:lnSpc>
                <a:spcPct val="150000"/>
              </a:lnSpc>
              <a:spcBef>
                <a:spcPts val="0"/>
              </a:spcBef>
              <a:spcAft>
                <a:spcPts val="0"/>
              </a:spcAft>
              <a:buClr>
                <a:srgbClr val="FFFFFF"/>
              </a:buClr>
              <a:buFont typeface="Arial"/>
              <a:buNone/>
            </a:pPr>
            <a:r>
              <a:rPr lang="en" sz="2400">
                <a:solidFill>
                  <a:srgbClr val="295269"/>
                </a:solidFill>
                <a:latin typeface="Dosis"/>
                <a:ea typeface="Dosis"/>
                <a:cs typeface="Dosis"/>
                <a:sym typeface="Dosis"/>
              </a:rPr>
              <a:t>1. Announcements</a:t>
            </a:r>
            <a:endParaRPr sz="1333">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2400">
                <a:solidFill>
                  <a:srgbClr val="295269"/>
                </a:solidFill>
                <a:latin typeface="Dosis"/>
                <a:ea typeface="Dosis"/>
                <a:cs typeface="Dosis"/>
                <a:sym typeface="Dosis"/>
              </a:rPr>
              <a:t>2. Recruiting</a:t>
            </a:r>
            <a:endParaRPr sz="24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2400">
                <a:solidFill>
                  <a:srgbClr val="295269"/>
                </a:solidFill>
                <a:latin typeface="Dosis"/>
                <a:ea typeface="Dosis"/>
                <a:cs typeface="Dosis"/>
                <a:sym typeface="Dosis"/>
              </a:rPr>
              <a:t>3. Product Updates</a:t>
            </a:r>
            <a:endParaRPr sz="24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2400">
                <a:solidFill>
                  <a:srgbClr val="295269"/>
                </a:solidFill>
                <a:latin typeface="Dosis"/>
                <a:ea typeface="Dosis"/>
                <a:cs typeface="Dosis"/>
                <a:sym typeface="Dosis"/>
              </a:rPr>
              <a:t>4.  Weekly Metrics</a:t>
            </a:r>
            <a:endParaRPr sz="2400">
              <a:solidFill>
                <a:srgbClr val="295269"/>
              </a:solidFill>
              <a:latin typeface="Dosis"/>
              <a:ea typeface="Dosis"/>
              <a:cs typeface="Dosis"/>
              <a:sym typeface="Dosis"/>
            </a:endParaRPr>
          </a:p>
        </p:txBody>
      </p:sp>
      <p:cxnSp>
        <p:nvCxnSpPr>
          <p:cNvPr id="74" name="Shape 74"/>
          <p:cNvCxnSpPr/>
          <p:nvPr/>
        </p:nvCxnSpPr>
        <p:spPr>
          <a:xfrm>
            <a:off x="625339" y="2354139"/>
            <a:ext cx="3564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625348" y="692200"/>
            <a:ext cx="10947165" cy="686128"/>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A4A6A8"/>
              </a:buClr>
              <a:buFont typeface="Arial"/>
              <a:buNone/>
            </a:pPr>
            <a:r>
              <a:rPr lang="en" sz="3200">
                <a:solidFill>
                  <a:srgbClr val="6AB1D3"/>
                </a:solidFill>
                <a:latin typeface="Dosis"/>
                <a:ea typeface="Dosis"/>
                <a:cs typeface="Dosis"/>
                <a:sym typeface="Dosis"/>
              </a:rPr>
              <a:t>LIST OF THINGS</a:t>
            </a:r>
            <a:endParaRPr sz="3200">
              <a:solidFill>
                <a:srgbClr val="6AB1D3"/>
              </a:solidFill>
              <a:latin typeface="Dosis"/>
              <a:ea typeface="Dosis"/>
              <a:cs typeface="Dosis"/>
              <a:sym typeface="Dosis"/>
            </a:endParaRPr>
          </a:p>
        </p:txBody>
      </p:sp>
      <p:cxnSp>
        <p:nvCxnSpPr>
          <p:cNvPr id="76" name="Shape 76"/>
          <p:cNvCxnSpPr/>
          <p:nvPr/>
        </p:nvCxnSpPr>
        <p:spPr>
          <a:xfrm>
            <a:off x="625339" y="5237039"/>
            <a:ext cx="356400" cy="0"/>
          </a:xfrm>
          <a:prstGeom prst="straightConnector1">
            <a:avLst/>
          </a:prstGeom>
          <a:noFill/>
          <a:ln w="9525" cap="rnd" cmpd="sng">
            <a:solidFill>
              <a:srgbClr val="295269"/>
            </a:solidFill>
            <a:prstDash val="solid"/>
            <a:miter lim="8000"/>
            <a:headEnd type="none" w="sm" len="sm"/>
            <a:tailEnd type="none" w="sm" len="sm"/>
          </a:ln>
        </p:spPr>
      </p:cxnSp>
    </p:spTree>
    <p:extLst>
      <p:ext uri="{BB962C8B-B14F-4D97-AF65-F5344CB8AC3E}">
        <p14:creationId xmlns:p14="http://schemas.microsoft.com/office/powerpoint/2010/main" val="15331236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ist 2">
  <p:cSld name="List 2">
    <p:spTree>
      <p:nvGrpSpPr>
        <p:cNvPr id="1" name="Shape 77"/>
        <p:cNvGrpSpPr/>
        <p:nvPr/>
      </p:nvGrpSpPr>
      <p:grpSpPr>
        <a:xfrm>
          <a:off x="0" y="0"/>
          <a:ext cx="0" cy="0"/>
          <a:chOff x="0" y="0"/>
          <a:chExt cx="0" cy="0"/>
        </a:xfrm>
      </p:grpSpPr>
      <p:sp>
        <p:nvSpPr>
          <p:cNvPr id="78" name="Shape 78"/>
          <p:cNvSpPr/>
          <p:nvPr/>
        </p:nvSpPr>
        <p:spPr>
          <a:xfrm>
            <a:off x="625367" y="1445033"/>
            <a:ext cx="10947168" cy="133640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00000"/>
              </a:lnSpc>
              <a:spcBef>
                <a:spcPts val="0"/>
              </a:spcBef>
              <a:spcAft>
                <a:spcPts val="0"/>
              </a:spcAft>
              <a:buClr>
                <a:srgbClr val="295269"/>
              </a:buClr>
              <a:buFont typeface="Arial"/>
              <a:buNone/>
            </a:pPr>
            <a:r>
              <a:rPr lang="en" sz="3733" i="0" u="none" strike="noStrike" cap="none">
                <a:solidFill>
                  <a:srgbClr val="295269"/>
                </a:solidFill>
                <a:latin typeface="Dosis"/>
                <a:ea typeface="Dosis"/>
                <a:cs typeface="Dosis"/>
                <a:sym typeface="Dosis"/>
              </a:rPr>
              <a:t>Key statement goes here with </a:t>
            </a:r>
            <a:r>
              <a:rPr lang="en" sz="3733" i="0" u="none" strike="noStrike" cap="none">
                <a:solidFill>
                  <a:srgbClr val="FA726E"/>
                </a:solidFill>
                <a:latin typeface="Dosis"/>
                <a:ea typeface="Dosis"/>
                <a:cs typeface="Dosis"/>
                <a:sym typeface="Dosis"/>
              </a:rPr>
              <a:t>highlights</a:t>
            </a:r>
            <a:r>
              <a:rPr lang="en" sz="3733" i="0" u="none" strike="noStrike" cap="none">
                <a:solidFill>
                  <a:srgbClr val="295269"/>
                </a:solidFill>
                <a:latin typeface="Dosis"/>
                <a:ea typeface="Dosis"/>
                <a:cs typeface="Dosis"/>
                <a:sym typeface="Dosis"/>
              </a:rPr>
              <a:t>. Collaboratively administrate empowered channel.</a:t>
            </a:r>
            <a:endParaRPr sz="3733">
              <a:latin typeface="Dosis"/>
              <a:ea typeface="Dosis"/>
              <a:cs typeface="Dosis"/>
              <a:sym typeface="Dosis"/>
            </a:endParaRPr>
          </a:p>
        </p:txBody>
      </p:sp>
      <p:sp>
        <p:nvSpPr>
          <p:cNvPr id="79" name="Shape 79"/>
          <p:cNvSpPr/>
          <p:nvPr/>
        </p:nvSpPr>
        <p:spPr>
          <a:xfrm>
            <a:off x="625367" y="3391233"/>
            <a:ext cx="10947165" cy="2888435"/>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t" anchorCtr="0">
            <a:noAutofit/>
          </a:bodyPr>
          <a:lstStyle/>
          <a:p>
            <a:pPr marL="304792" marR="0" lvl="0" indent="-406390" algn="l" rtl="0">
              <a:lnSpc>
                <a:spcPct val="120000"/>
              </a:lnSpc>
              <a:spcBef>
                <a:spcPts val="0"/>
              </a:spcBef>
              <a:spcAft>
                <a:spcPts val="0"/>
              </a:spcAft>
              <a:buClr>
                <a:srgbClr val="295269"/>
              </a:buClr>
              <a:buSzPts val="1800"/>
              <a:buFont typeface="Dosis"/>
              <a:buChar char="•"/>
            </a:pPr>
            <a:r>
              <a:rPr lang="en" sz="2400" b="0" i="0" u="none" strike="noStrike" cap="none">
                <a:solidFill>
                  <a:srgbClr val="295269"/>
                </a:solidFill>
                <a:latin typeface="Dosis"/>
                <a:ea typeface="Dosis"/>
                <a:cs typeface="Dosis"/>
                <a:sym typeface="Dosis"/>
              </a:rPr>
              <a:t>List Item functional solutions</a:t>
            </a:r>
            <a:endParaRPr sz="2400">
              <a:latin typeface="Dosis"/>
              <a:ea typeface="Dosis"/>
              <a:cs typeface="Dosis"/>
              <a:sym typeface="Dosis"/>
            </a:endParaRPr>
          </a:p>
          <a:p>
            <a:pPr marL="304792" marR="0" lvl="0" indent="-406390" algn="l" rtl="0">
              <a:lnSpc>
                <a:spcPct val="120000"/>
              </a:lnSpc>
              <a:spcBef>
                <a:spcPts val="0"/>
              </a:spcBef>
              <a:spcAft>
                <a:spcPts val="0"/>
              </a:spcAft>
              <a:buClr>
                <a:srgbClr val="295269"/>
              </a:buClr>
              <a:buSzPts val="1800"/>
              <a:buFont typeface="Dosis"/>
              <a:buChar char="•"/>
            </a:pPr>
            <a:r>
              <a:rPr lang="en" sz="2400" b="0" i="0" u="none" strike="noStrike" cap="none">
                <a:solidFill>
                  <a:srgbClr val="295269"/>
                </a:solidFill>
                <a:latin typeface="Dosis"/>
                <a:ea typeface="Dosis"/>
                <a:cs typeface="Dosis"/>
                <a:sym typeface="Dosis"/>
              </a:rPr>
              <a:t>List Item cross-media value</a:t>
            </a:r>
            <a:endParaRPr sz="2400">
              <a:latin typeface="Dosis"/>
              <a:ea typeface="Dosis"/>
              <a:cs typeface="Dosis"/>
              <a:sym typeface="Dosis"/>
            </a:endParaRPr>
          </a:p>
          <a:p>
            <a:pPr marL="304792" marR="0" lvl="0" indent="-406390" algn="l" rtl="0">
              <a:lnSpc>
                <a:spcPct val="120000"/>
              </a:lnSpc>
              <a:spcBef>
                <a:spcPts val="0"/>
              </a:spcBef>
              <a:spcAft>
                <a:spcPts val="0"/>
              </a:spcAft>
              <a:buClr>
                <a:srgbClr val="295269"/>
              </a:buClr>
              <a:buSzPts val="1800"/>
              <a:buFont typeface="Dosis"/>
              <a:buChar char="•"/>
            </a:pPr>
            <a:r>
              <a:rPr lang="en" sz="2400" b="0" i="0" u="none" strike="noStrike" cap="none">
                <a:solidFill>
                  <a:srgbClr val="295269"/>
                </a:solidFill>
                <a:latin typeface="Dosis"/>
                <a:ea typeface="Dosis"/>
                <a:cs typeface="Dosis"/>
                <a:sym typeface="Dosis"/>
              </a:rPr>
              <a:t>List Item maximize timely </a:t>
            </a:r>
            <a:endParaRPr sz="2400">
              <a:latin typeface="Dosis"/>
              <a:ea typeface="Dosis"/>
              <a:cs typeface="Dosis"/>
              <a:sym typeface="Dosis"/>
            </a:endParaRPr>
          </a:p>
          <a:p>
            <a:pPr marL="304792" marR="0" lvl="0" indent="-406390" algn="l" rtl="0">
              <a:lnSpc>
                <a:spcPct val="120000"/>
              </a:lnSpc>
              <a:spcBef>
                <a:spcPts val="0"/>
              </a:spcBef>
              <a:spcAft>
                <a:spcPts val="0"/>
              </a:spcAft>
              <a:buClr>
                <a:srgbClr val="295269"/>
              </a:buClr>
              <a:buSzPts val="1800"/>
              <a:buFont typeface="Dosis"/>
              <a:buChar char="•"/>
            </a:pPr>
            <a:r>
              <a:rPr lang="en" sz="2400" b="0" i="0" u="none" strike="noStrike" cap="none">
                <a:solidFill>
                  <a:srgbClr val="295269"/>
                </a:solidFill>
                <a:latin typeface="Dosis"/>
                <a:ea typeface="Dosis"/>
                <a:cs typeface="Dosis"/>
                <a:sym typeface="Dosis"/>
              </a:rPr>
              <a:t>List Item professionally cultivate </a:t>
            </a:r>
            <a:endParaRPr sz="2400">
              <a:latin typeface="Dosis"/>
              <a:ea typeface="Dosis"/>
              <a:cs typeface="Dosis"/>
              <a:sym typeface="Dosis"/>
            </a:endParaRPr>
          </a:p>
          <a:p>
            <a:pPr marL="304792" marR="0" lvl="0" indent="-406390" algn="l" rtl="0">
              <a:lnSpc>
                <a:spcPct val="120000"/>
              </a:lnSpc>
              <a:spcBef>
                <a:spcPts val="0"/>
              </a:spcBef>
              <a:spcAft>
                <a:spcPts val="0"/>
              </a:spcAft>
              <a:buClr>
                <a:srgbClr val="295269"/>
              </a:buClr>
              <a:buSzPts val="1800"/>
              <a:buFont typeface="Dosis"/>
              <a:buChar char="•"/>
            </a:pPr>
            <a:r>
              <a:rPr lang="en" sz="2400" b="0" i="0" u="none" strike="noStrike" cap="none">
                <a:solidFill>
                  <a:srgbClr val="295269"/>
                </a:solidFill>
                <a:latin typeface="Dosis"/>
                <a:ea typeface="Dosis"/>
                <a:cs typeface="Dosis"/>
                <a:sym typeface="Dosis"/>
              </a:rPr>
              <a:t>List Item dynamically innovate</a:t>
            </a:r>
            <a:endParaRPr sz="2400">
              <a:latin typeface="Dosis"/>
              <a:ea typeface="Dosis"/>
              <a:cs typeface="Dosis"/>
              <a:sym typeface="Dosis"/>
            </a:endParaRPr>
          </a:p>
        </p:txBody>
      </p:sp>
      <p:sp>
        <p:nvSpPr>
          <p:cNvPr id="80" name="Shape 80"/>
          <p:cNvSpPr/>
          <p:nvPr/>
        </p:nvSpPr>
        <p:spPr>
          <a:xfrm>
            <a:off x="625375" y="653256"/>
            <a:ext cx="1079015" cy="474747"/>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8A8A8A"/>
              </a:buClr>
              <a:buFont typeface="Arial"/>
              <a:buNone/>
            </a:pPr>
            <a:r>
              <a:rPr lang="en" sz="2400" b="0" i="0" u="none" strike="noStrike" cap="none">
                <a:solidFill>
                  <a:srgbClr val="939598"/>
                </a:solidFill>
                <a:latin typeface="Dosis"/>
                <a:ea typeface="Dosis"/>
                <a:cs typeface="Dosis"/>
                <a:sym typeface="Dosis"/>
              </a:rPr>
              <a:t>TITLE</a:t>
            </a:r>
            <a:endParaRPr sz="2400">
              <a:solidFill>
                <a:srgbClr val="939598"/>
              </a:solidFill>
              <a:latin typeface="Dosis"/>
              <a:ea typeface="Dosis"/>
              <a:cs typeface="Dosis"/>
              <a:sym typeface="Dosis"/>
            </a:endParaRPr>
          </a:p>
        </p:txBody>
      </p:sp>
    </p:spTree>
    <p:extLst>
      <p:ext uri="{BB962C8B-B14F-4D97-AF65-F5344CB8AC3E}">
        <p14:creationId xmlns:p14="http://schemas.microsoft.com/office/powerpoint/2010/main" val="1170879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ist 2 - Andy">
  <p:cSld name="List 2 - Andy">
    <p:spTree>
      <p:nvGrpSpPr>
        <p:cNvPr id="1" name="Shape 81"/>
        <p:cNvGrpSpPr/>
        <p:nvPr/>
      </p:nvGrpSpPr>
      <p:grpSpPr>
        <a:xfrm>
          <a:off x="0" y="0"/>
          <a:ext cx="0" cy="0"/>
          <a:chOff x="0" y="0"/>
          <a:chExt cx="0" cy="0"/>
        </a:xfrm>
      </p:grpSpPr>
      <p:sp>
        <p:nvSpPr>
          <p:cNvPr id="82" name="Shape 82"/>
          <p:cNvSpPr/>
          <p:nvPr/>
        </p:nvSpPr>
        <p:spPr>
          <a:xfrm>
            <a:off x="625367" y="1445033"/>
            <a:ext cx="10947168" cy="133640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00000"/>
              </a:lnSpc>
              <a:spcBef>
                <a:spcPts val="0"/>
              </a:spcBef>
              <a:spcAft>
                <a:spcPts val="0"/>
              </a:spcAft>
              <a:buClr>
                <a:srgbClr val="295269"/>
              </a:buClr>
              <a:buFont typeface="Arial"/>
              <a:buNone/>
            </a:pPr>
            <a:r>
              <a:rPr lang="en" sz="3733" i="0" u="none" strike="noStrike" cap="none">
                <a:solidFill>
                  <a:srgbClr val="295269"/>
                </a:solidFill>
                <a:latin typeface="Dosis"/>
                <a:ea typeface="Dosis"/>
                <a:cs typeface="Dosis"/>
                <a:sym typeface="Dosis"/>
              </a:rPr>
              <a:t>Key statement goes here with </a:t>
            </a:r>
            <a:r>
              <a:rPr lang="en" sz="3733" i="0" u="none" strike="noStrike" cap="none">
                <a:solidFill>
                  <a:srgbClr val="FA726E"/>
                </a:solidFill>
                <a:latin typeface="Dosis"/>
                <a:ea typeface="Dosis"/>
                <a:cs typeface="Dosis"/>
                <a:sym typeface="Dosis"/>
              </a:rPr>
              <a:t>highlights</a:t>
            </a:r>
            <a:r>
              <a:rPr lang="en" sz="3733" i="0" u="none" strike="noStrike" cap="none">
                <a:solidFill>
                  <a:srgbClr val="295269"/>
                </a:solidFill>
                <a:latin typeface="Dosis"/>
                <a:ea typeface="Dosis"/>
                <a:cs typeface="Dosis"/>
                <a:sym typeface="Dosis"/>
              </a:rPr>
              <a:t>. Collaboratively administrate empowered channel.</a:t>
            </a:r>
            <a:endParaRPr sz="3733">
              <a:latin typeface="Dosis"/>
              <a:ea typeface="Dosis"/>
              <a:cs typeface="Dosis"/>
              <a:sym typeface="Dosis"/>
            </a:endParaRPr>
          </a:p>
        </p:txBody>
      </p:sp>
      <p:sp>
        <p:nvSpPr>
          <p:cNvPr id="83" name="Shape 83"/>
          <p:cNvSpPr/>
          <p:nvPr/>
        </p:nvSpPr>
        <p:spPr>
          <a:xfrm>
            <a:off x="625375" y="653256"/>
            <a:ext cx="1079015" cy="474747"/>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8A8A8A"/>
              </a:buClr>
              <a:buFont typeface="Arial"/>
              <a:buNone/>
            </a:pPr>
            <a:r>
              <a:rPr lang="en" sz="2400" b="0" i="0" u="none" strike="noStrike" cap="none">
                <a:solidFill>
                  <a:srgbClr val="939598"/>
                </a:solidFill>
                <a:latin typeface="Dosis"/>
                <a:ea typeface="Dosis"/>
                <a:cs typeface="Dosis"/>
                <a:sym typeface="Dosis"/>
              </a:rPr>
              <a:t>TITLE</a:t>
            </a:r>
            <a:endParaRPr sz="24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625367" y="3646933"/>
            <a:ext cx="10947200" cy="2682000"/>
          </a:xfrm>
          <a:prstGeom prst="rect">
            <a:avLst/>
          </a:prstGeom>
        </p:spPr>
        <p:txBody>
          <a:bodyPr spcFirstLastPara="1" wrap="square" lIns="91425" tIns="91425" rIns="91425" bIns="91425" anchor="t" anchorCtr="0"/>
          <a:lstStyle>
            <a:lvl1pPr marL="609585" lvl="0" indent="-507987" rtl="0">
              <a:spcBef>
                <a:spcPts val="800"/>
              </a:spcBef>
              <a:spcAft>
                <a:spcPts val="0"/>
              </a:spcAft>
              <a:buSzPts val="2400"/>
              <a:buFont typeface="Dosis"/>
              <a:buChar char="●"/>
              <a:defRPr sz="3200">
                <a:latin typeface="Dosis"/>
                <a:ea typeface="Dosis"/>
                <a:cs typeface="Dosis"/>
                <a:sym typeface="Dosis"/>
              </a:defRPr>
            </a:lvl1pPr>
            <a:lvl2pPr marL="1219170" lvl="1" indent="-355591" rtl="0">
              <a:spcBef>
                <a:spcPts val="0"/>
              </a:spcBef>
              <a:spcAft>
                <a:spcPts val="0"/>
              </a:spcAft>
              <a:buSzPts val="600"/>
              <a:buFont typeface="Dosis"/>
              <a:buChar char="○"/>
              <a:defRPr sz="800">
                <a:latin typeface="Dosis"/>
                <a:ea typeface="Dosis"/>
                <a:cs typeface="Dosis"/>
                <a:sym typeface="Dosis"/>
              </a:defRPr>
            </a:lvl2pPr>
            <a:lvl3pPr marL="1828754" lvl="2" indent="-355591" rtl="0">
              <a:spcBef>
                <a:spcPts val="0"/>
              </a:spcBef>
              <a:spcAft>
                <a:spcPts val="0"/>
              </a:spcAft>
              <a:buSzPts val="600"/>
              <a:buFont typeface="Dosis"/>
              <a:buChar char="■"/>
              <a:defRPr sz="800">
                <a:latin typeface="Dosis"/>
                <a:ea typeface="Dosis"/>
                <a:cs typeface="Dosis"/>
                <a:sym typeface="Dosis"/>
              </a:defRPr>
            </a:lvl3pPr>
            <a:lvl4pPr marL="2438339" lvl="3" indent="-355591" rtl="0">
              <a:spcBef>
                <a:spcPts val="0"/>
              </a:spcBef>
              <a:spcAft>
                <a:spcPts val="0"/>
              </a:spcAft>
              <a:buSzPts val="600"/>
              <a:buFont typeface="Dosis"/>
              <a:buChar char="●"/>
              <a:defRPr sz="800">
                <a:latin typeface="Dosis"/>
                <a:ea typeface="Dosis"/>
                <a:cs typeface="Dosis"/>
                <a:sym typeface="Dosis"/>
              </a:defRPr>
            </a:lvl4pPr>
            <a:lvl5pPr marL="3047924" lvl="4" indent="-355591" rtl="0">
              <a:spcBef>
                <a:spcPts val="0"/>
              </a:spcBef>
              <a:spcAft>
                <a:spcPts val="0"/>
              </a:spcAft>
              <a:buSzPts val="600"/>
              <a:buFont typeface="Dosis"/>
              <a:buChar char="○"/>
              <a:defRPr sz="800">
                <a:latin typeface="Dosis"/>
                <a:ea typeface="Dosis"/>
                <a:cs typeface="Dosis"/>
                <a:sym typeface="Dosis"/>
              </a:defRPr>
            </a:lvl5pPr>
            <a:lvl6pPr marL="3657509" lvl="5" indent="-355591" rtl="0">
              <a:spcBef>
                <a:spcPts val="0"/>
              </a:spcBef>
              <a:spcAft>
                <a:spcPts val="0"/>
              </a:spcAft>
              <a:buSzPts val="600"/>
              <a:buFont typeface="Dosis"/>
              <a:buChar char="■"/>
              <a:defRPr sz="800">
                <a:latin typeface="Dosis"/>
                <a:ea typeface="Dosis"/>
                <a:cs typeface="Dosis"/>
                <a:sym typeface="Dosis"/>
              </a:defRPr>
            </a:lvl6pPr>
            <a:lvl7pPr marL="4267093" lvl="6" indent="-355591" rtl="0">
              <a:spcBef>
                <a:spcPts val="0"/>
              </a:spcBef>
              <a:spcAft>
                <a:spcPts val="0"/>
              </a:spcAft>
              <a:buSzPts val="600"/>
              <a:buFont typeface="Dosis"/>
              <a:buChar char="●"/>
              <a:defRPr sz="800">
                <a:latin typeface="Dosis"/>
                <a:ea typeface="Dosis"/>
                <a:cs typeface="Dosis"/>
                <a:sym typeface="Dosis"/>
              </a:defRPr>
            </a:lvl7pPr>
            <a:lvl8pPr marL="4876678" lvl="7" indent="-355591" rtl="0">
              <a:spcBef>
                <a:spcPts val="0"/>
              </a:spcBef>
              <a:spcAft>
                <a:spcPts val="0"/>
              </a:spcAft>
              <a:buSzPts val="600"/>
              <a:buFont typeface="Dosis"/>
              <a:buChar char="○"/>
              <a:defRPr sz="800">
                <a:latin typeface="Dosis"/>
                <a:ea typeface="Dosis"/>
                <a:cs typeface="Dosis"/>
                <a:sym typeface="Dosis"/>
              </a:defRPr>
            </a:lvl8pPr>
            <a:lvl9pPr marL="5486263" lvl="8" indent="-355591" rtl="0">
              <a:spcBef>
                <a:spcPts val="0"/>
              </a:spcBef>
              <a:spcAft>
                <a:spcPts val="0"/>
              </a:spcAft>
              <a:buSzPts val="600"/>
              <a:buFont typeface="Dosis"/>
              <a:buChar char="■"/>
              <a:defRPr sz="800">
                <a:latin typeface="Dosis"/>
                <a:ea typeface="Dosis"/>
                <a:cs typeface="Dosis"/>
                <a:sym typeface="Dosis"/>
              </a:defRPr>
            </a:lvl9pPr>
          </a:lstStyle>
          <a:p>
            <a:endParaRPr/>
          </a:p>
        </p:txBody>
      </p:sp>
    </p:spTree>
    <p:extLst>
      <p:ext uri="{BB962C8B-B14F-4D97-AF65-F5344CB8AC3E}">
        <p14:creationId xmlns:p14="http://schemas.microsoft.com/office/powerpoint/2010/main" val="79605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Column">
  <p:cSld name="2-Column">
    <p:spTree>
      <p:nvGrpSpPr>
        <p:cNvPr id="1" name="Shape 85"/>
        <p:cNvGrpSpPr/>
        <p:nvPr/>
      </p:nvGrpSpPr>
      <p:grpSpPr>
        <a:xfrm>
          <a:off x="0" y="0"/>
          <a:ext cx="0" cy="0"/>
          <a:chOff x="0" y="0"/>
          <a:chExt cx="0" cy="0"/>
        </a:xfrm>
      </p:grpSpPr>
      <p:sp>
        <p:nvSpPr>
          <p:cNvPr id="86" name="Shape 86"/>
          <p:cNvSpPr/>
          <p:nvPr/>
        </p:nvSpPr>
        <p:spPr>
          <a:xfrm>
            <a:off x="625366" y="3331500"/>
            <a:ext cx="5115075" cy="79178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295269"/>
              </a:buClr>
              <a:buFont typeface="Arial"/>
              <a:buNone/>
            </a:pPr>
            <a:r>
              <a:rPr lang="en" sz="2400" b="0" i="0" u="none" strike="noStrike" cap="none">
                <a:solidFill>
                  <a:srgbClr val="295269"/>
                </a:solidFill>
                <a:latin typeface="Dosis"/>
                <a:ea typeface="Dosis"/>
                <a:cs typeface="Dosis"/>
                <a:sym typeface="Dosis"/>
              </a:rPr>
              <a:t>Key statement goes here with important notes and thoughts.</a:t>
            </a:r>
            <a:endParaRPr sz="1333">
              <a:latin typeface="Dosis"/>
              <a:ea typeface="Dosis"/>
              <a:cs typeface="Dosis"/>
              <a:sym typeface="Dosis"/>
            </a:endParaRPr>
          </a:p>
        </p:txBody>
      </p:sp>
      <p:sp>
        <p:nvSpPr>
          <p:cNvPr id="87" name="Shape 87"/>
          <p:cNvSpPr/>
          <p:nvPr/>
        </p:nvSpPr>
        <p:spPr>
          <a:xfrm>
            <a:off x="625367" y="1445033"/>
            <a:ext cx="10947168" cy="133640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00000"/>
              </a:lnSpc>
              <a:spcBef>
                <a:spcPts val="0"/>
              </a:spcBef>
              <a:spcAft>
                <a:spcPts val="0"/>
              </a:spcAft>
              <a:buClr>
                <a:srgbClr val="295269"/>
              </a:buClr>
              <a:buFont typeface="Arial"/>
              <a:buNone/>
            </a:pPr>
            <a:r>
              <a:rPr lang="en" sz="3733" i="0" u="none" strike="noStrike" cap="none">
                <a:solidFill>
                  <a:srgbClr val="295269"/>
                </a:solidFill>
                <a:latin typeface="Dosis"/>
                <a:ea typeface="Dosis"/>
                <a:cs typeface="Dosis"/>
                <a:sym typeface="Dosis"/>
              </a:rPr>
              <a:t>Key statement goes here with </a:t>
            </a:r>
            <a:r>
              <a:rPr lang="en" sz="3733" i="0" u="none" strike="noStrike" cap="none">
                <a:solidFill>
                  <a:srgbClr val="FA726E"/>
                </a:solidFill>
                <a:latin typeface="Dosis"/>
                <a:ea typeface="Dosis"/>
                <a:cs typeface="Dosis"/>
                <a:sym typeface="Dosis"/>
              </a:rPr>
              <a:t>highlights</a:t>
            </a:r>
            <a:r>
              <a:rPr lang="en" sz="3733" i="0" u="none" strike="noStrike" cap="none">
                <a:solidFill>
                  <a:srgbClr val="295269"/>
                </a:solidFill>
                <a:latin typeface="Dosis"/>
                <a:ea typeface="Dosis"/>
                <a:cs typeface="Dosis"/>
                <a:sym typeface="Dosis"/>
              </a:rPr>
              <a:t>. Collaboratively administrate empowered channel.</a:t>
            </a:r>
            <a:endParaRPr sz="3733">
              <a:latin typeface="Dosis"/>
              <a:ea typeface="Dosis"/>
              <a:cs typeface="Dosis"/>
              <a:sym typeface="Dosis"/>
            </a:endParaRPr>
          </a:p>
        </p:txBody>
      </p:sp>
      <p:sp>
        <p:nvSpPr>
          <p:cNvPr id="88" name="Shape 88"/>
          <p:cNvSpPr/>
          <p:nvPr/>
        </p:nvSpPr>
        <p:spPr>
          <a:xfrm>
            <a:off x="625338" y="653267"/>
            <a:ext cx="4721397" cy="474747"/>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8A8A8A"/>
              </a:buClr>
              <a:buFont typeface="Arial"/>
              <a:buNone/>
            </a:pPr>
            <a:r>
              <a:rPr lang="en" sz="2400" b="0" i="0" u="none" strike="noStrike" cap="none">
                <a:solidFill>
                  <a:srgbClr val="939598"/>
                </a:solidFill>
                <a:latin typeface="Dosis"/>
                <a:ea typeface="Dosis"/>
                <a:cs typeface="Dosis"/>
                <a:sym typeface="Dosis"/>
              </a:rPr>
              <a:t>TITLE</a:t>
            </a:r>
            <a:endParaRPr sz="2400">
              <a:solidFill>
                <a:srgbClr val="939598"/>
              </a:solidFill>
              <a:latin typeface="Dosis"/>
              <a:ea typeface="Dosis"/>
              <a:cs typeface="Dosis"/>
              <a:sym typeface="Dosis"/>
            </a:endParaRPr>
          </a:p>
        </p:txBody>
      </p:sp>
      <p:sp>
        <p:nvSpPr>
          <p:cNvPr id="89" name="Shape 89"/>
          <p:cNvSpPr/>
          <p:nvPr/>
        </p:nvSpPr>
        <p:spPr>
          <a:xfrm>
            <a:off x="6454667" y="3331500"/>
            <a:ext cx="5115075" cy="79178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ctr" anchorCtr="0">
            <a:noAutofit/>
          </a:bodyPr>
          <a:lstStyle/>
          <a:p>
            <a:pPr marL="0" marR="0" lvl="0" indent="0" algn="l" rtl="0">
              <a:lnSpc>
                <a:spcPct val="100000"/>
              </a:lnSpc>
              <a:spcBef>
                <a:spcPts val="0"/>
              </a:spcBef>
              <a:spcAft>
                <a:spcPts val="0"/>
              </a:spcAft>
              <a:buClr>
                <a:srgbClr val="295269"/>
              </a:buClr>
              <a:buFont typeface="Arial"/>
              <a:buNone/>
            </a:pPr>
            <a:r>
              <a:rPr lang="en" sz="2400" b="0" i="0" u="none" strike="noStrike" cap="none">
                <a:solidFill>
                  <a:srgbClr val="295269"/>
                </a:solidFill>
                <a:latin typeface="Dosis"/>
                <a:ea typeface="Dosis"/>
                <a:cs typeface="Dosis"/>
                <a:sym typeface="Dosis"/>
              </a:rPr>
              <a:t>Key statement goes here with important notes </a:t>
            </a:r>
            <a:r>
              <a:rPr lang="en" sz="2400">
                <a:solidFill>
                  <a:srgbClr val="295269"/>
                </a:solidFill>
                <a:latin typeface="Dosis"/>
                <a:ea typeface="Dosis"/>
                <a:cs typeface="Dosis"/>
                <a:sym typeface="Dosis"/>
              </a:rPr>
              <a:t>and thoughts</a:t>
            </a:r>
            <a:r>
              <a:rPr lang="en" sz="2400" b="0" i="0" u="none" strike="noStrike" cap="none">
                <a:solidFill>
                  <a:srgbClr val="295269"/>
                </a:solidFill>
                <a:latin typeface="Dosis"/>
                <a:ea typeface="Dosis"/>
                <a:cs typeface="Dosis"/>
                <a:sym typeface="Dosis"/>
              </a:rPr>
              <a:t>.</a:t>
            </a:r>
            <a:endParaRPr sz="1333">
              <a:latin typeface="Dosis"/>
              <a:ea typeface="Dosis"/>
              <a:cs typeface="Dosis"/>
              <a:sym typeface="Dosis"/>
            </a:endParaRPr>
          </a:p>
        </p:txBody>
      </p:sp>
      <p:sp>
        <p:nvSpPr>
          <p:cNvPr id="90" name="Shape 90"/>
          <p:cNvSpPr/>
          <p:nvPr/>
        </p:nvSpPr>
        <p:spPr>
          <a:xfrm>
            <a:off x="6454667" y="4359367"/>
            <a:ext cx="5115075" cy="20240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cross-media information without cross-media value. </a:t>
            </a:r>
            <a:r>
              <a:rPr lang="en" sz="1467" b="0" i="0" u="none" strike="noStrike" cap="none">
                <a:solidFill>
                  <a:srgbClr val="FA726E"/>
                </a:solidFill>
                <a:latin typeface="Dosis"/>
                <a:ea typeface="Dosis"/>
                <a:cs typeface="Dosis"/>
                <a:sym typeface="Dosis"/>
              </a:rPr>
              <a:t>Quickly maximize timely</a:t>
            </a:r>
            <a:r>
              <a:rPr lang="en" sz="1467"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467">
                <a:solidFill>
                  <a:srgbClr val="295269"/>
                </a:solidFill>
                <a:latin typeface="Dosis"/>
                <a:ea typeface="Dosis"/>
                <a:cs typeface="Dosis"/>
                <a:sym typeface="Dosis"/>
              </a:rPr>
              <a:t> for real-time schemas. Dramatically maintain clicks-and-mortar solutions without functional solutions.</a:t>
            </a:r>
            <a:endParaRPr sz="1333">
              <a:latin typeface="Dosis"/>
              <a:ea typeface="Dosis"/>
              <a:cs typeface="Dosis"/>
              <a:sym typeface="Dosis"/>
            </a:endParaRPr>
          </a:p>
        </p:txBody>
      </p:sp>
      <p:sp>
        <p:nvSpPr>
          <p:cNvPr id="91" name="Shape 91"/>
          <p:cNvSpPr/>
          <p:nvPr/>
        </p:nvSpPr>
        <p:spPr>
          <a:xfrm>
            <a:off x="625366" y="4359367"/>
            <a:ext cx="5115075" cy="20240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t" anchorCtr="0">
            <a:noAutofit/>
          </a:bodyPr>
          <a:lstStyle/>
          <a:p>
            <a:pPr marL="0" marR="0" lvl="0" indent="0" algn="l" rtl="0">
              <a:lnSpc>
                <a:spcPct val="120000"/>
              </a:lnSpc>
              <a:spcBef>
                <a:spcPts val="0"/>
              </a:spcBef>
              <a:spcAft>
                <a:spcPts val="0"/>
              </a:spcAft>
              <a:buClr>
                <a:srgbClr val="295269"/>
              </a:buClr>
              <a:buFont typeface="Arial"/>
              <a:buNone/>
            </a:pPr>
            <a:r>
              <a:rPr lang="en" sz="1467" b="0" i="0" u="none" strike="noStrike" cap="none">
                <a:solidFill>
                  <a:srgbClr val="295269"/>
                </a:solidFill>
                <a:latin typeface="Dosis"/>
                <a:ea typeface="Dosis"/>
                <a:cs typeface="Dosis"/>
                <a:sym typeface="Dosis"/>
              </a:rPr>
              <a:t>Efficiently unleash cross-media information without cross-media value. </a:t>
            </a:r>
            <a:r>
              <a:rPr lang="en" sz="1467" b="0" i="0" u="none" strike="noStrike" cap="none">
                <a:solidFill>
                  <a:srgbClr val="FA726E"/>
                </a:solidFill>
                <a:latin typeface="Dosis"/>
                <a:ea typeface="Dosis"/>
                <a:cs typeface="Dosis"/>
                <a:sym typeface="Dosis"/>
              </a:rPr>
              <a:t>Quickly maximize timely</a:t>
            </a:r>
            <a:r>
              <a:rPr lang="en" sz="1467"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467">
                <a:solidFill>
                  <a:srgbClr val="295269"/>
                </a:solidFill>
                <a:latin typeface="Dosis"/>
                <a:ea typeface="Dosis"/>
                <a:cs typeface="Dosis"/>
                <a:sym typeface="Dosis"/>
              </a:rPr>
              <a:t> for real-time schemas. Dramatically maintain clicks-and-mortar solutions without functional solutions.</a:t>
            </a:r>
            <a:endParaRPr sz="1333">
              <a:latin typeface="Dosis"/>
              <a:ea typeface="Dosis"/>
              <a:cs typeface="Dosis"/>
              <a:sym typeface="Dosis"/>
            </a:endParaRPr>
          </a:p>
        </p:txBody>
      </p:sp>
    </p:spTree>
    <p:extLst>
      <p:ext uri="{BB962C8B-B14F-4D97-AF65-F5344CB8AC3E}">
        <p14:creationId xmlns:p14="http://schemas.microsoft.com/office/powerpoint/2010/main" val="3535371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609600" y="274637"/>
            <a:ext cx="10972800" cy="11432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609600" y="1600200"/>
            <a:ext cx="10972800" cy="49676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extLst>
      <p:ext uri="{BB962C8B-B14F-4D97-AF65-F5344CB8AC3E}">
        <p14:creationId xmlns:p14="http://schemas.microsoft.com/office/powerpoint/2010/main" val="1823871976"/>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0.xml"/><Relationship Id="rId1" Type="http://schemas.openxmlformats.org/officeDocument/2006/relationships/slideLayout" Target="../slideLayouts/slideLayout23.xml"/><Relationship Id="rId5" Type="http://schemas.openxmlformats.org/officeDocument/2006/relationships/image" Target="../media/image15.emf"/><Relationship Id="rId4" Type="http://schemas.openxmlformats.org/officeDocument/2006/relationships/image" Target="../media/image14.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notesSlide" Target="../notesSlides/notesSlide8.xml"/><Relationship Id="rId1" Type="http://schemas.openxmlformats.org/officeDocument/2006/relationships/slideLayout" Target="../slideLayouts/slideLayout23.xml"/><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622418" y="3992067"/>
            <a:ext cx="10947165" cy="20819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47633" tIns="47633" rIns="47633" bIns="47633" anchor="ctr" anchorCtr="0">
            <a:noAutofit/>
          </a:bodyPr>
          <a:lstStyle/>
          <a:p>
            <a:pPr defTabSz="1219170">
              <a:buClr>
                <a:srgbClr val="295269"/>
              </a:buClr>
            </a:pPr>
            <a:r>
              <a:rPr lang="en-US" sz="6000" kern="0" dirty="0">
                <a:solidFill>
                  <a:srgbClr val="FFFFFF"/>
                </a:solidFill>
                <a:latin typeface="Roboto Black"/>
                <a:ea typeface="Roboto Black"/>
                <a:cs typeface="Roboto Black"/>
                <a:sym typeface="Roboto Black"/>
              </a:rPr>
              <a:t>Funnels With Warby Parker</a:t>
            </a:r>
            <a:endParaRPr sz="6000" kern="0" dirty="0">
              <a:solidFill>
                <a:srgbClr val="FFFFFF"/>
              </a:solidFill>
              <a:latin typeface="Arial"/>
              <a:cs typeface="Arial"/>
              <a:sym typeface="Arial"/>
            </a:endParaRPr>
          </a:p>
          <a:p>
            <a:pPr defTabSz="1219170">
              <a:buClr>
                <a:srgbClr val="000000"/>
              </a:buClr>
              <a:buSzPts val="1100"/>
            </a:pPr>
            <a:r>
              <a:rPr lang="en-US" sz="3733" kern="0" dirty="0">
                <a:solidFill>
                  <a:srgbClr val="EFEFEF"/>
                </a:solidFill>
                <a:latin typeface="Roboto Thin"/>
                <a:ea typeface="Roboto Thin"/>
                <a:cs typeface="Roboto Thin"/>
                <a:sym typeface="Roboto Thin"/>
              </a:rPr>
              <a:t>Analyze Data with SQL</a:t>
            </a:r>
            <a:endParaRPr sz="3733" kern="0" dirty="0">
              <a:solidFill>
                <a:srgbClr val="EFEFEF"/>
              </a:solidFill>
              <a:latin typeface="Roboto Thin"/>
              <a:ea typeface="Roboto Thin"/>
              <a:cs typeface="Roboto Thin"/>
              <a:sym typeface="Roboto Thin"/>
            </a:endParaRPr>
          </a:p>
          <a:p>
            <a:pPr defTabSz="1219170">
              <a:buClr>
                <a:srgbClr val="000000"/>
              </a:buClr>
              <a:buSzPts val="1100"/>
            </a:pPr>
            <a:r>
              <a:rPr lang="en" sz="3733" kern="0" dirty="0">
                <a:solidFill>
                  <a:srgbClr val="EFEFEF"/>
                </a:solidFill>
                <a:latin typeface="Roboto Thin"/>
                <a:ea typeface="Roboto Thin"/>
                <a:cs typeface="Roboto Thin"/>
                <a:sym typeface="Roboto Thin"/>
              </a:rPr>
              <a:t>Chris </a:t>
            </a:r>
            <a:r>
              <a:rPr lang="en-US" sz="3733" kern="0" dirty="0" err="1">
                <a:solidFill>
                  <a:srgbClr val="EFEFEF"/>
                </a:solidFill>
                <a:latin typeface="Roboto Thin"/>
                <a:ea typeface="Roboto Thin"/>
                <a:cs typeface="Roboto Thin"/>
                <a:sym typeface="Roboto Thin"/>
              </a:rPr>
              <a:t>Marinica</a:t>
            </a:r>
            <a:endParaRPr sz="3733" kern="0" dirty="0">
              <a:solidFill>
                <a:srgbClr val="EFEFEF"/>
              </a:solidFill>
              <a:latin typeface="Roboto Thin"/>
              <a:ea typeface="Roboto Thin"/>
              <a:cs typeface="Roboto Thin"/>
              <a:sym typeface="Roboto Thin"/>
            </a:endParaRPr>
          </a:p>
          <a:p>
            <a:pPr defTabSz="1219170">
              <a:buClr>
                <a:srgbClr val="000000"/>
              </a:buClr>
              <a:buSzPts val="1100"/>
            </a:pPr>
            <a:r>
              <a:rPr lang="en" sz="3733" kern="0" dirty="0">
                <a:solidFill>
                  <a:srgbClr val="EFEFEF"/>
                </a:solidFill>
                <a:latin typeface="Roboto Thin"/>
                <a:ea typeface="Roboto Thin"/>
                <a:cs typeface="Roboto Thin"/>
                <a:sym typeface="Roboto Thin"/>
              </a:rPr>
              <a:t>9.18.23</a:t>
            </a:r>
            <a:endParaRPr sz="3733" kern="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622433" y="882267"/>
            <a:ext cx="2699700" cy="56776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415600" y="0"/>
            <a:ext cx="11360800" cy="2092271"/>
          </a:xfrm>
          <a:prstGeom prst="rect">
            <a:avLst/>
          </a:prstGeom>
          <a:noFill/>
          <a:ln>
            <a:noFill/>
          </a:ln>
        </p:spPr>
        <p:txBody>
          <a:bodyPr spcFirstLastPara="1" wrap="square" lIns="121900" tIns="121900" rIns="121900" bIns="121900" anchor="b" anchorCtr="0">
            <a:noAutofit/>
          </a:bodyPr>
          <a:lstStyle/>
          <a:p>
            <a:pPr algn="l"/>
            <a:r>
              <a:rPr lang="en-US" sz="3200" b="1" dirty="0">
                <a:solidFill>
                  <a:srgbClr val="295269"/>
                </a:solidFill>
                <a:latin typeface="Roboto"/>
                <a:ea typeface="Roboto"/>
                <a:cs typeface="Roboto"/>
                <a:sym typeface="Roboto"/>
              </a:rPr>
              <a:t>Question 4 - </a:t>
            </a:r>
            <a:r>
              <a:rPr lang="en-US" sz="2800" b="0" i="0" dirty="0">
                <a:solidFill>
                  <a:srgbClr val="10162F"/>
                </a:solidFill>
                <a:effectLst/>
                <a:latin typeface="Apercu"/>
              </a:rPr>
              <a:t>Examine the first five rows of each table</a:t>
            </a:r>
          </a:p>
          <a:p>
            <a:pPr algn="l"/>
            <a:r>
              <a:rPr lang="en-US" sz="2800" b="0" i="0" dirty="0">
                <a:solidFill>
                  <a:srgbClr val="10162F"/>
                </a:solidFill>
                <a:effectLst/>
                <a:latin typeface="Apercu"/>
              </a:rPr>
              <a:t>What are the column names?</a:t>
            </a:r>
          </a:p>
          <a:p>
            <a:pPr marL="101598">
              <a:lnSpc>
                <a:spcPct val="115000"/>
              </a:lnSpc>
              <a:spcBef>
                <a:spcPts val="1467"/>
              </a:spcBef>
              <a:buClr>
                <a:srgbClr val="222222"/>
              </a:buClr>
              <a:buSzPts val="2400"/>
              <a:defRPr/>
            </a:pPr>
            <a:endParaRPr lang="en-US" sz="3200" b="1" dirty="0">
              <a:solidFill>
                <a:srgbClr val="295269"/>
              </a:solidFill>
              <a:latin typeface="Roboto"/>
              <a:ea typeface="Roboto"/>
              <a:cs typeface="Roboto"/>
              <a:sym typeface="Roboto"/>
            </a:endParaRPr>
          </a:p>
        </p:txBody>
      </p:sp>
      <p:sp>
        <p:nvSpPr>
          <p:cNvPr id="323" name="Shape 323"/>
          <p:cNvSpPr txBox="1"/>
          <p:nvPr/>
        </p:nvSpPr>
        <p:spPr>
          <a:xfrm>
            <a:off x="1740115" y="2447224"/>
            <a:ext cx="8711770" cy="1155789"/>
          </a:xfrm>
          <a:prstGeom prst="rect">
            <a:avLst/>
          </a:prstGeom>
          <a:solidFill>
            <a:srgbClr val="D9D9D9">
              <a:alpha val="40565"/>
            </a:srgbClr>
          </a:solidFill>
          <a:ln>
            <a:noFill/>
          </a:ln>
        </p:spPr>
        <p:txBody>
          <a:bodyPr spcFirstLastPara="1" wrap="square" lIns="121900" tIns="121900" rIns="121900" bIns="121900" numCol="3" anchor="t" anchorCtr="0">
            <a:noAutofit/>
          </a:bodyPr>
          <a:lstStyle/>
          <a:p>
            <a:r>
              <a:rPr lang="en-US" sz="1200" dirty="0">
                <a:latin typeface="Monaco" pitchFamily="2" charset="77"/>
              </a:rPr>
              <a:t>Queries:</a:t>
            </a:r>
            <a:endParaRPr lang="en-US" sz="1200" b="0" dirty="0">
              <a:effectLst/>
              <a:latin typeface="Monaco" pitchFamily="2" charset="77"/>
            </a:endParaRPr>
          </a:p>
          <a:p>
            <a:endParaRPr lang="en-US" sz="1200" dirty="0">
              <a:solidFill>
                <a:srgbClr val="0070C0"/>
              </a:solidFill>
              <a:latin typeface="Monaco" pitchFamily="2" charset="77"/>
            </a:endParaRPr>
          </a:p>
          <a:p>
            <a:r>
              <a:rPr lang="en-US" sz="1200" b="0" dirty="0">
                <a:solidFill>
                  <a:srgbClr val="0070C0"/>
                </a:solidFill>
                <a:effectLst/>
                <a:latin typeface="Monaco" pitchFamily="2" charset="77"/>
              </a:rPr>
              <a:t>SELECT</a:t>
            </a:r>
            <a:r>
              <a:rPr lang="en-US" sz="1200" b="0" dirty="0">
                <a:solidFill>
                  <a:srgbClr val="FFFFFF"/>
                </a:solidFill>
                <a:effectLst/>
                <a:latin typeface="Monaco" pitchFamily="2" charset="77"/>
              </a:rPr>
              <a:t> </a:t>
            </a:r>
            <a:r>
              <a:rPr lang="en-US" sz="1200" b="0" dirty="0">
                <a:effectLst/>
                <a:latin typeface="Monaco" pitchFamily="2" charset="77"/>
              </a:rPr>
              <a:t>*         </a:t>
            </a:r>
          </a:p>
          <a:p>
            <a:r>
              <a:rPr lang="en-US" sz="1200" b="0" dirty="0">
                <a:solidFill>
                  <a:srgbClr val="0070C0"/>
                </a:solidFill>
                <a:effectLst/>
                <a:latin typeface="Monaco" pitchFamily="2" charset="77"/>
              </a:rPr>
              <a:t>FROM</a:t>
            </a:r>
            <a:r>
              <a:rPr lang="en-US" sz="1200" b="0" dirty="0">
                <a:solidFill>
                  <a:srgbClr val="FFFFFF"/>
                </a:solidFill>
                <a:effectLst/>
                <a:latin typeface="Monaco" pitchFamily="2" charset="77"/>
              </a:rPr>
              <a:t> </a:t>
            </a:r>
            <a:r>
              <a:rPr lang="en-US" sz="1200" b="0" dirty="0">
                <a:effectLst/>
                <a:latin typeface="Monaco" pitchFamily="2" charset="77"/>
              </a:rPr>
              <a:t>quiz  </a:t>
            </a:r>
          </a:p>
          <a:p>
            <a:r>
              <a:rPr lang="en-US" sz="1200" b="0" dirty="0">
                <a:solidFill>
                  <a:srgbClr val="0070C0"/>
                </a:solidFill>
                <a:effectLst/>
                <a:latin typeface="Monaco" pitchFamily="2" charset="77"/>
              </a:rPr>
              <a:t>LIMIT</a:t>
            </a:r>
            <a:r>
              <a:rPr lang="en-US" sz="1200" b="0" dirty="0">
                <a:solidFill>
                  <a:srgbClr val="FFFFFF"/>
                </a:solidFill>
                <a:effectLst/>
                <a:latin typeface="Monaco" pitchFamily="2" charset="77"/>
              </a:rPr>
              <a:t> </a:t>
            </a:r>
            <a:r>
              <a:rPr lang="en-US" sz="1200" b="0" dirty="0">
                <a:effectLst/>
                <a:latin typeface="Monaco" pitchFamily="2" charset="77"/>
              </a:rPr>
              <a:t>5;</a:t>
            </a:r>
          </a:p>
          <a:p>
            <a:br>
              <a:rPr lang="en-US" sz="1200" b="0" dirty="0">
                <a:solidFill>
                  <a:srgbClr val="FFFFFF"/>
                </a:solidFill>
                <a:effectLst/>
                <a:latin typeface="Monaco" pitchFamily="2" charset="77"/>
              </a:rPr>
            </a:br>
            <a:endParaRPr lang="en-US" sz="1200" b="0" dirty="0">
              <a:solidFill>
                <a:srgbClr val="FFFFFF"/>
              </a:solidFill>
              <a:effectLst/>
              <a:latin typeface="Monaco" pitchFamily="2" charset="77"/>
            </a:endParaRPr>
          </a:p>
          <a:p>
            <a:endParaRPr lang="en-US" sz="1200" dirty="0">
              <a:solidFill>
                <a:srgbClr val="FFFFFF"/>
              </a:solidFill>
              <a:latin typeface="Monaco" pitchFamily="2" charset="77"/>
            </a:endParaRPr>
          </a:p>
          <a:p>
            <a:endParaRPr lang="en-US" sz="1200" b="0" dirty="0">
              <a:solidFill>
                <a:srgbClr val="FFFFFF"/>
              </a:solidFill>
              <a:effectLst/>
              <a:latin typeface="Monaco" pitchFamily="2" charset="77"/>
            </a:endParaRPr>
          </a:p>
          <a:p>
            <a:endParaRPr lang="en-US" sz="1200" dirty="0">
              <a:solidFill>
                <a:srgbClr val="FFFFFF"/>
              </a:solidFill>
              <a:latin typeface="Monaco" pitchFamily="2" charset="77"/>
            </a:endParaRPr>
          </a:p>
          <a:p>
            <a:endParaRPr lang="en-US" sz="1200" b="0" dirty="0">
              <a:solidFill>
                <a:srgbClr val="FFFFFF"/>
              </a:solidFill>
              <a:effectLst/>
              <a:latin typeface="Monaco" pitchFamily="2" charset="77"/>
            </a:endParaRPr>
          </a:p>
          <a:p>
            <a:endParaRPr lang="en-US" sz="1200" dirty="0">
              <a:solidFill>
                <a:srgbClr val="FFFFFF"/>
              </a:solidFill>
              <a:latin typeface="Monaco" pitchFamily="2" charset="77"/>
            </a:endParaRPr>
          </a:p>
          <a:p>
            <a:r>
              <a:rPr lang="en-US" sz="1200" b="0" dirty="0">
                <a:solidFill>
                  <a:srgbClr val="0070C0"/>
                </a:solidFill>
                <a:effectLst/>
                <a:latin typeface="Monaco" pitchFamily="2" charset="77"/>
              </a:rPr>
              <a:t>SELECT</a:t>
            </a:r>
            <a:r>
              <a:rPr lang="en-US" sz="1200" b="0" dirty="0">
                <a:solidFill>
                  <a:srgbClr val="FFFFFF"/>
                </a:solidFill>
                <a:effectLst/>
                <a:latin typeface="Monaco" pitchFamily="2" charset="77"/>
              </a:rPr>
              <a:t> </a:t>
            </a:r>
            <a:r>
              <a:rPr lang="en-US" sz="1200" b="0" dirty="0">
                <a:effectLst/>
                <a:latin typeface="Monaco" pitchFamily="2" charset="77"/>
              </a:rPr>
              <a:t>*</a:t>
            </a:r>
          </a:p>
          <a:p>
            <a:r>
              <a:rPr lang="en-US" sz="1200" b="0" dirty="0">
                <a:solidFill>
                  <a:srgbClr val="0070C0"/>
                </a:solidFill>
                <a:effectLst/>
                <a:latin typeface="Monaco" pitchFamily="2" charset="77"/>
              </a:rPr>
              <a:t>FROM</a:t>
            </a:r>
            <a:r>
              <a:rPr lang="en-US" sz="1200" b="0" dirty="0">
                <a:solidFill>
                  <a:srgbClr val="FFFFFF"/>
                </a:solidFill>
                <a:effectLst/>
                <a:latin typeface="Monaco" pitchFamily="2" charset="77"/>
              </a:rPr>
              <a:t> </a:t>
            </a:r>
            <a:r>
              <a:rPr lang="en-US" sz="1200" b="0" dirty="0">
                <a:effectLst/>
                <a:latin typeface="Monaco" pitchFamily="2" charset="77"/>
              </a:rPr>
              <a:t>home_try_on</a:t>
            </a:r>
          </a:p>
          <a:p>
            <a:r>
              <a:rPr lang="en-US" sz="1200" b="0" dirty="0">
                <a:solidFill>
                  <a:srgbClr val="0070C0"/>
                </a:solidFill>
                <a:effectLst/>
                <a:latin typeface="Monaco" pitchFamily="2" charset="77"/>
              </a:rPr>
              <a:t>LIMIT</a:t>
            </a:r>
            <a:r>
              <a:rPr lang="en-US" sz="1200" b="0" dirty="0">
                <a:solidFill>
                  <a:srgbClr val="FFFFFF"/>
                </a:solidFill>
                <a:effectLst/>
                <a:latin typeface="Monaco" pitchFamily="2" charset="77"/>
              </a:rPr>
              <a:t> </a:t>
            </a:r>
            <a:r>
              <a:rPr lang="en-US" sz="1200" b="0" dirty="0">
                <a:effectLst/>
                <a:latin typeface="Monaco" pitchFamily="2" charset="77"/>
              </a:rPr>
              <a:t>5</a:t>
            </a:r>
          </a:p>
          <a:p>
            <a:br>
              <a:rPr lang="en-US" sz="1200" b="0" dirty="0">
                <a:solidFill>
                  <a:srgbClr val="FFFFFF"/>
                </a:solidFill>
                <a:effectLst/>
                <a:latin typeface="Monaco" pitchFamily="2" charset="77"/>
              </a:rPr>
            </a:br>
            <a:endParaRPr lang="en-US" sz="1200" b="0" dirty="0">
              <a:solidFill>
                <a:srgbClr val="FFFFFF"/>
              </a:solidFill>
              <a:effectLst/>
              <a:latin typeface="Monaco" pitchFamily="2" charset="77"/>
            </a:endParaRPr>
          </a:p>
          <a:p>
            <a:endParaRPr lang="en-US" sz="1200" dirty="0">
              <a:solidFill>
                <a:srgbClr val="FFFFFF"/>
              </a:solidFill>
              <a:latin typeface="Monaco" pitchFamily="2" charset="77"/>
            </a:endParaRPr>
          </a:p>
          <a:p>
            <a:endParaRPr lang="en-US" sz="1200" b="0" dirty="0">
              <a:effectLst/>
              <a:latin typeface="Monaco" pitchFamily="2" charset="77"/>
            </a:endParaRPr>
          </a:p>
          <a:p>
            <a:endParaRPr lang="en-US" sz="1200" dirty="0">
              <a:solidFill>
                <a:srgbClr val="FFFFFF"/>
              </a:solidFill>
              <a:latin typeface="Monaco" pitchFamily="2" charset="77"/>
            </a:endParaRPr>
          </a:p>
          <a:p>
            <a:endParaRPr lang="en-US" sz="1200" dirty="0">
              <a:solidFill>
                <a:srgbClr val="FFFFFF"/>
              </a:solidFill>
              <a:latin typeface="Monaco" pitchFamily="2" charset="77"/>
            </a:endParaRPr>
          </a:p>
          <a:p>
            <a:endParaRPr lang="en-US" sz="1200" b="0" dirty="0">
              <a:solidFill>
                <a:srgbClr val="FFFFFF"/>
              </a:solidFill>
              <a:effectLst/>
              <a:latin typeface="Monaco" pitchFamily="2" charset="77"/>
            </a:endParaRPr>
          </a:p>
          <a:p>
            <a:r>
              <a:rPr lang="en-US" sz="1200" b="0" dirty="0">
                <a:solidFill>
                  <a:srgbClr val="0070C0"/>
                </a:solidFill>
                <a:effectLst/>
                <a:latin typeface="Monaco" pitchFamily="2" charset="77"/>
              </a:rPr>
              <a:t>SELECT</a:t>
            </a:r>
            <a:r>
              <a:rPr lang="en-US" sz="1200" b="0" dirty="0">
                <a:solidFill>
                  <a:srgbClr val="FFFFFF"/>
                </a:solidFill>
                <a:effectLst/>
                <a:latin typeface="Monaco" pitchFamily="2" charset="77"/>
              </a:rPr>
              <a:t> </a:t>
            </a:r>
            <a:r>
              <a:rPr lang="en-US" sz="1200" b="0" dirty="0">
                <a:effectLst/>
                <a:latin typeface="Monaco" pitchFamily="2" charset="77"/>
              </a:rPr>
              <a:t>*</a:t>
            </a:r>
          </a:p>
          <a:p>
            <a:r>
              <a:rPr lang="en-US" sz="1200" b="0" dirty="0">
                <a:solidFill>
                  <a:srgbClr val="0070C0"/>
                </a:solidFill>
                <a:effectLst/>
                <a:latin typeface="Monaco" pitchFamily="2" charset="77"/>
              </a:rPr>
              <a:t>FROM</a:t>
            </a:r>
            <a:r>
              <a:rPr lang="en-US" sz="1200" b="0" dirty="0">
                <a:solidFill>
                  <a:srgbClr val="FFFFFF"/>
                </a:solidFill>
                <a:effectLst/>
                <a:latin typeface="Monaco" pitchFamily="2" charset="77"/>
              </a:rPr>
              <a:t> </a:t>
            </a:r>
            <a:r>
              <a:rPr lang="en-US" sz="1200" b="0" dirty="0">
                <a:effectLst/>
                <a:latin typeface="Monaco" pitchFamily="2" charset="77"/>
              </a:rPr>
              <a:t>purchase</a:t>
            </a:r>
          </a:p>
          <a:p>
            <a:r>
              <a:rPr lang="en-US" sz="1200" b="0" dirty="0">
                <a:solidFill>
                  <a:srgbClr val="0070C0"/>
                </a:solidFill>
                <a:effectLst/>
                <a:latin typeface="Monaco" pitchFamily="2" charset="77"/>
              </a:rPr>
              <a:t>LIMIT</a:t>
            </a:r>
            <a:r>
              <a:rPr lang="en-US" sz="1200" b="0" dirty="0">
                <a:solidFill>
                  <a:srgbClr val="FFFFFF"/>
                </a:solidFill>
                <a:effectLst/>
                <a:latin typeface="Monaco" pitchFamily="2" charset="77"/>
              </a:rPr>
              <a:t> </a:t>
            </a:r>
            <a:r>
              <a:rPr lang="en-US" sz="1200" b="0" dirty="0">
                <a:effectLst/>
                <a:latin typeface="Monaco" pitchFamily="2" charset="77"/>
              </a:rPr>
              <a:t>5;</a:t>
            </a:r>
          </a:p>
          <a:p>
            <a:endParaRPr lang="en-US" sz="1200" dirty="0">
              <a:latin typeface="Monaco" pitchFamily="2" charset="77"/>
            </a:endParaRPr>
          </a:p>
          <a:p>
            <a:endParaRPr lang="en-US" sz="1200" b="0" dirty="0">
              <a:solidFill>
                <a:srgbClr val="FFFFFF"/>
              </a:solidFill>
              <a:effectLst/>
              <a:latin typeface="Monaco" pitchFamily="2" charset="77"/>
            </a:endParaRPr>
          </a:p>
          <a:p>
            <a:endParaRPr sz="1200" dirty="0">
              <a:latin typeface="Courier New"/>
              <a:ea typeface="Courier New"/>
              <a:cs typeface="Courier New"/>
              <a:sym typeface="Courier New"/>
            </a:endParaRPr>
          </a:p>
        </p:txBody>
      </p:sp>
      <p:sp>
        <p:nvSpPr>
          <p:cNvPr id="324" name="Shape 324"/>
          <p:cNvSpPr txBox="1"/>
          <p:nvPr/>
        </p:nvSpPr>
        <p:spPr>
          <a:xfrm>
            <a:off x="415600" y="1259068"/>
            <a:ext cx="11620855" cy="1155789"/>
          </a:xfrm>
          <a:prstGeom prst="rect">
            <a:avLst/>
          </a:prstGeom>
          <a:noFill/>
          <a:ln w="9525" cap="flat" cmpd="sng">
            <a:solidFill>
              <a:srgbClr val="B7B7B7"/>
            </a:solidFill>
            <a:prstDash val="solid"/>
            <a:round/>
            <a:headEnd type="none" w="sm" len="sm"/>
            <a:tailEnd type="none" w="sm" len="sm"/>
          </a:ln>
        </p:spPr>
        <p:txBody>
          <a:bodyPr spcFirstLastPara="1" wrap="square" lIns="121900" tIns="121900" rIns="121900" bIns="121900" anchor="t" anchorCtr="0">
            <a:noAutofit/>
          </a:bodyPr>
          <a:lstStyle/>
          <a:p>
            <a:pPr>
              <a:lnSpc>
                <a:spcPct val="115000"/>
              </a:lnSpc>
              <a:buClr>
                <a:schemeClr val="dk1"/>
              </a:buClr>
              <a:buSzPts val="1100"/>
            </a:pPr>
            <a:r>
              <a:rPr lang="en-US" sz="1600" dirty="0">
                <a:latin typeface="Roboto"/>
                <a:ea typeface="Roboto"/>
                <a:cs typeface="Roboto"/>
                <a:sym typeface="Roboto"/>
              </a:rPr>
              <a:t>Each table has a </a:t>
            </a:r>
            <a:r>
              <a:rPr lang="en-US" sz="1600" b="1" dirty="0">
                <a:latin typeface="Roboto"/>
                <a:ea typeface="Roboto"/>
                <a:cs typeface="Roboto"/>
                <a:sym typeface="Roboto"/>
              </a:rPr>
              <a:t>user_id </a:t>
            </a:r>
            <a:r>
              <a:rPr lang="en-US" sz="1600" dirty="0">
                <a:latin typeface="Roboto"/>
                <a:ea typeface="Roboto"/>
                <a:cs typeface="Roboto"/>
                <a:sym typeface="Roboto"/>
              </a:rPr>
              <a:t>column. It is the same in all three tables as the first column. The </a:t>
            </a:r>
            <a:r>
              <a:rPr lang="en-US" sz="1600" b="1" dirty="0">
                <a:latin typeface="Roboto"/>
                <a:ea typeface="Roboto"/>
                <a:cs typeface="Roboto"/>
                <a:sym typeface="Roboto"/>
              </a:rPr>
              <a:t>quiz</a:t>
            </a:r>
            <a:r>
              <a:rPr lang="en-US" sz="1600" dirty="0">
                <a:latin typeface="Roboto"/>
                <a:ea typeface="Roboto"/>
                <a:cs typeface="Roboto"/>
                <a:sym typeface="Roboto"/>
              </a:rPr>
              <a:t> table has a </a:t>
            </a:r>
            <a:r>
              <a:rPr lang="en-US" sz="1600" b="1" dirty="0">
                <a:latin typeface="Roboto"/>
                <a:ea typeface="Roboto"/>
                <a:cs typeface="Roboto"/>
                <a:sym typeface="Roboto"/>
              </a:rPr>
              <a:t>style</a:t>
            </a:r>
            <a:r>
              <a:rPr lang="en-US" sz="1600" dirty="0">
                <a:latin typeface="Roboto"/>
                <a:ea typeface="Roboto"/>
                <a:cs typeface="Roboto"/>
                <a:sym typeface="Roboto"/>
              </a:rPr>
              <a:t>, </a:t>
            </a:r>
            <a:r>
              <a:rPr lang="en-US" sz="1600" b="1" dirty="0">
                <a:latin typeface="Roboto"/>
                <a:ea typeface="Roboto"/>
                <a:cs typeface="Roboto"/>
                <a:sym typeface="Roboto"/>
              </a:rPr>
              <a:t>fit</a:t>
            </a:r>
            <a:r>
              <a:rPr lang="en-US" sz="1600" dirty="0">
                <a:latin typeface="Roboto"/>
                <a:ea typeface="Roboto"/>
                <a:cs typeface="Roboto"/>
                <a:sym typeface="Roboto"/>
              </a:rPr>
              <a:t>,  </a:t>
            </a:r>
            <a:r>
              <a:rPr lang="en-US" sz="1600" b="1" dirty="0">
                <a:latin typeface="Roboto"/>
                <a:ea typeface="Roboto"/>
                <a:cs typeface="Roboto"/>
                <a:sym typeface="Roboto"/>
              </a:rPr>
              <a:t>shape</a:t>
            </a:r>
            <a:r>
              <a:rPr lang="en-US" sz="1600" dirty="0">
                <a:latin typeface="Roboto"/>
                <a:ea typeface="Roboto"/>
                <a:cs typeface="Roboto"/>
                <a:sym typeface="Roboto"/>
              </a:rPr>
              <a:t>, </a:t>
            </a:r>
            <a:r>
              <a:rPr lang="en-US" sz="1600" b="1" dirty="0">
                <a:latin typeface="Roboto"/>
                <a:ea typeface="Roboto"/>
                <a:cs typeface="Roboto"/>
                <a:sym typeface="Roboto"/>
              </a:rPr>
              <a:t>color</a:t>
            </a:r>
            <a:r>
              <a:rPr lang="en-US" sz="1600" dirty="0">
                <a:latin typeface="Roboto"/>
                <a:ea typeface="Roboto"/>
                <a:cs typeface="Roboto"/>
                <a:sym typeface="Roboto"/>
              </a:rPr>
              <a:t> column in addition to the </a:t>
            </a:r>
            <a:r>
              <a:rPr lang="en-US" sz="1600" b="1" dirty="0">
                <a:latin typeface="Roboto"/>
                <a:ea typeface="Roboto"/>
                <a:cs typeface="Roboto"/>
                <a:sym typeface="Roboto"/>
              </a:rPr>
              <a:t>user</a:t>
            </a:r>
            <a:r>
              <a:rPr lang="en-US" sz="1600" dirty="0">
                <a:latin typeface="Roboto"/>
                <a:ea typeface="Roboto"/>
                <a:cs typeface="Roboto"/>
                <a:sym typeface="Roboto"/>
              </a:rPr>
              <a:t>_</a:t>
            </a:r>
            <a:r>
              <a:rPr lang="en-US" sz="1600" b="1" dirty="0">
                <a:latin typeface="Roboto"/>
                <a:ea typeface="Roboto"/>
                <a:cs typeface="Roboto"/>
                <a:sym typeface="Roboto"/>
              </a:rPr>
              <a:t>id</a:t>
            </a:r>
            <a:r>
              <a:rPr lang="en-US" sz="1600" dirty="0">
                <a:latin typeface="Roboto"/>
                <a:ea typeface="Roboto"/>
                <a:cs typeface="Roboto"/>
                <a:sym typeface="Roboto"/>
              </a:rPr>
              <a:t> column. The </a:t>
            </a:r>
            <a:r>
              <a:rPr lang="en-US" sz="1600" b="1" dirty="0">
                <a:latin typeface="Roboto"/>
                <a:ea typeface="Roboto"/>
                <a:cs typeface="Roboto"/>
                <a:sym typeface="Roboto"/>
              </a:rPr>
              <a:t>home_try_on </a:t>
            </a:r>
            <a:r>
              <a:rPr lang="en-US" sz="1600" dirty="0">
                <a:latin typeface="Roboto"/>
                <a:ea typeface="Roboto"/>
                <a:cs typeface="Roboto"/>
                <a:sym typeface="Roboto"/>
              </a:rPr>
              <a:t>table has an </a:t>
            </a:r>
            <a:r>
              <a:rPr lang="en-US" sz="1600" b="1" dirty="0">
                <a:latin typeface="Roboto"/>
                <a:ea typeface="Roboto"/>
                <a:cs typeface="Roboto"/>
                <a:sym typeface="Roboto"/>
              </a:rPr>
              <a:t>address</a:t>
            </a:r>
            <a:r>
              <a:rPr lang="en-US" sz="1600" dirty="0">
                <a:latin typeface="Roboto"/>
                <a:ea typeface="Roboto"/>
                <a:cs typeface="Roboto"/>
                <a:sym typeface="Roboto"/>
              </a:rPr>
              <a:t> column in addition to the </a:t>
            </a:r>
            <a:r>
              <a:rPr lang="en-US" sz="1600" b="1" dirty="0">
                <a:latin typeface="Roboto"/>
                <a:ea typeface="Roboto"/>
                <a:cs typeface="Roboto"/>
                <a:sym typeface="Roboto"/>
              </a:rPr>
              <a:t>user</a:t>
            </a:r>
            <a:r>
              <a:rPr lang="en-US" sz="1600" dirty="0">
                <a:latin typeface="Roboto"/>
                <a:ea typeface="Roboto"/>
                <a:cs typeface="Roboto"/>
                <a:sym typeface="Roboto"/>
              </a:rPr>
              <a:t>_</a:t>
            </a:r>
            <a:r>
              <a:rPr lang="en-US" sz="1600" b="1" dirty="0">
                <a:latin typeface="Roboto"/>
                <a:ea typeface="Roboto"/>
                <a:cs typeface="Roboto"/>
                <a:sym typeface="Roboto"/>
              </a:rPr>
              <a:t>id</a:t>
            </a:r>
            <a:r>
              <a:rPr lang="en-US" sz="1600" dirty="0">
                <a:latin typeface="Roboto"/>
                <a:ea typeface="Roboto"/>
                <a:cs typeface="Roboto"/>
                <a:sym typeface="Roboto"/>
              </a:rPr>
              <a:t> column. The purchase table has a </a:t>
            </a:r>
            <a:r>
              <a:rPr lang="en-US" sz="1600" b="1" dirty="0">
                <a:latin typeface="Roboto"/>
                <a:ea typeface="Roboto"/>
                <a:cs typeface="Roboto"/>
                <a:sym typeface="Roboto"/>
              </a:rPr>
              <a:t>product_id</a:t>
            </a:r>
            <a:r>
              <a:rPr lang="en-US" sz="1600" dirty="0">
                <a:latin typeface="Roboto"/>
                <a:ea typeface="Roboto"/>
                <a:cs typeface="Roboto"/>
                <a:sym typeface="Roboto"/>
              </a:rPr>
              <a:t>, </a:t>
            </a:r>
            <a:r>
              <a:rPr lang="en-US" sz="1600" b="1" dirty="0">
                <a:latin typeface="Roboto"/>
                <a:ea typeface="Roboto"/>
                <a:cs typeface="Roboto"/>
                <a:sym typeface="Roboto"/>
              </a:rPr>
              <a:t>style</a:t>
            </a:r>
            <a:r>
              <a:rPr lang="en-US" sz="1600" dirty="0">
                <a:latin typeface="Roboto"/>
                <a:ea typeface="Roboto"/>
                <a:cs typeface="Roboto"/>
                <a:sym typeface="Roboto"/>
              </a:rPr>
              <a:t>, </a:t>
            </a:r>
            <a:r>
              <a:rPr lang="en-US" sz="1600" b="1" dirty="0">
                <a:latin typeface="Roboto"/>
                <a:ea typeface="Roboto"/>
                <a:cs typeface="Roboto"/>
                <a:sym typeface="Roboto"/>
              </a:rPr>
              <a:t>model_name</a:t>
            </a:r>
            <a:r>
              <a:rPr lang="en-US" sz="1600" dirty="0">
                <a:latin typeface="Roboto"/>
                <a:ea typeface="Roboto"/>
                <a:cs typeface="Roboto"/>
                <a:sym typeface="Roboto"/>
              </a:rPr>
              <a:t>, </a:t>
            </a:r>
            <a:r>
              <a:rPr lang="en-US" sz="1600" b="1" dirty="0">
                <a:latin typeface="Roboto"/>
                <a:ea typeface="Roboto"/>
                <a:cs typeface="Roboto"/>
                <a:sym typeface="Roboto"/>
              </a:rPr>
              <a:t>color</a:t>
            </a:r>
            <a:r>
              <a:rPr lang="en-US" sz="1600" dirty="0">
                <a:latin typeface="Roboto"/>
                <a:ea typeface="Roboto"/>
                <a:cs typeface="Roboto"/>
                <a:sym typeface="Roboto"/>
              </a:rPr>
              <a:t> and </a:t>
            </a:r>
            <a:r>
              <a:rPr lang="en-US" sz="1600" b="1" dirty="0">
                <a:latin typeface="Roboto"/>
                <a:ea typeface="Roboto"/>
                <a:cs typeface="Roboto"/>
                <a:sym typeface="Roboto"/>
              </a:rPr>
              <a:t>price</a:t>
            </a:r>
            <a:r>
              <a:rPr lang="en-US" sz="1600" dirty="0">
                <a:latin typeface="Roboto"/>
                <a:ea typeface="Roboto"/>
                <a:cs typeface="Roboto"/>
                <a:sym typeface="Roboto"/>
              </a:rPr>
              <a:t> in addition to </a:t>
            </a:r>
            <a:r>
              <a:rPr lang="en-US" sz="1600" b="1" dirty="0">
                <a:latin typeface="Roboto"/>
                <a:ea typeface="Roboto"/>
                <a:cs typeface="Roboto"/>
                <a:sym typeface="Roboto"/>
              </a:rPr>
              <a:t>user_id </a:t>
            </a:r>
            <a:r>
              <a:rPr lang="en-US" sz="1600" dirty="0">
                <a:latin typeface="Roboto"/>
                <a:ea typeface="Roboto"/>
                <a:cs typeface="Roboto"/>
                <a:sym typeface="Roboto"/>
              </a:rPr>
              <a:t>column. </a:t>
            </a:r>
          </a:p>
        </p:txBody>
      </p:sp>
      <p:sp>
        <p:nvSpPr>
          <p:cNvPr id="3" name="TextBox 2">
            <a:extLst>
              <a:ext uri="{FF2B5EF4-FFF2-40B4-BE49-F238E27FC236}">
                <a16:creationId xmlns:a16="http://schemas.microsoft.com/office/drawing/2014/main" id="{8618081B-BE4D-A2E0-5096-95B69E035FA5}"/>
              </a:ext>
            </a:extLst>
          </p:cNvPr>
          <p:cNvSpPr txBox="1"/>
          <p:nvPr/>
        </p:nvSpPr>
        <p:spPr>
          <a:xfrm>
            <a:off x="247973" y="3579060"/>
            <a:ext cx="1890793" cy="2985433"/>
          </a:xfrm>
          <a:prstGeom prst="rect">
            <a:avLst/>
          </a:prstGeom>
          <a:noFill/>
        </p:spPr>
        <p:txBody>
          <a:bodyPr wrap="square" rtlCol="0">
            <a:spAutoFit/>
          </a:bodyPr>
          <a:lstStyle/>
          <a:p>
            <a:pPr algn="ctr"/>
            <a:r>
              <a:rPr lang="en-US" sz="2000" b="1" dirty="0">
                <a:latin typeface="+mj-lt"/>
                <a:ea typeface="Roboto" panose="02000000000000000000" pitchFamily="2" charset="0"/>
                <a:cs typeface="Roboto" panose="02000000000000000000" pitchFamily="2" charset="0"/>
              </a:rPr>
              <a:t>Results</a:t>
            </a:r>
          </a:p>
          <a:p>
            <a:pPr algn="ctr"/>
            <a:endParaRPr lang="en-US" sz="1400" b="1" dirty="0">
              <a:latin typeface="+mj-lt"/>
              <a:ea typeface="Roboto" panose="02000000000000000000" pitchFamily="2" charset="0"/>
              <a:cs typeface="Roboto" panose="02000000000000000000" pitchFamily="2" charset="0"/>
            </a:endParaRPr>
          </a:p>
          <a:p>
            <a:pPr algn="ctr"/>
            <a:r>
              <a:rPr lang="en-US" sz="1400" b="1" dirty="0">
                <a:latin typeface="+mj-lt"/>
                <a:ea typeface="Roboto" panose="02000000000000000000" pitchFamily="2" charset="0"/>
                <a:cs typeface="Roboto" panose="02000000000000000000" pitchFamily="2" charset="0"/>
              </a:rPr>
              <a:t>quiz table</a:t>
            </a:r>
          </a:p>
          <a:p>
            <a:pPr algn="ctr"/>
            <a:endParaRPr lang="en-US" sz="1400" b="1" dirty="0">
              <a:latin typeface="+mj-lt"/>
              <a:ea typeface="Roboto" panose="02000000000000000000" pitchFamily="2" charset="0"/>
              <a:cs typeface="Roboto" panose="02000000000000000000" pitchFamily="2" charset="0"/>
            </a:endParaRPr>
          </a:p>
          <a:p>
            <a:pPr algn="ctr"/>
            <a:endParaRPr lang="en-US" sz="1400" b="1" dirty="0">
              <a:latin typeface="+mj-lt"/>
              <a:ea typeface="Roboto" panose="02000000000000000000" pitchFamily="2" charset="0"/>
              <a:cs typeface="Roboto" panose="02000000000000000000" pitchFamily="2" charset="0"/>
            </a:endParaRPr>
          </a:p>
          <a:p>
            <a:pPr algn="ctr"/>
            <a:endParaRPr lang="en-US" sz="1400" b="1" dirty="0">
              <a:latin typeface="+mj-lt"/>
              <a:ea typeface="Roboto" panose="02000000000000000000" pitchFamily="2" charset="0"/>
              <a:cs typeface="Roboto" panose="02000000000000000000" pitchFamily="2" charset="0"/>
            </a:endParaRPr>
          </a:p>
          <a:p>
            <a:pPr algn="ctr"/>
            <a:endParaRPr lang="en-US" sz="1400" b="1" dirty="0">
              <a:latin typeface="+mj-lt"/>
              <a:ea typeface="Roboto" panose="02000000000000000000" pitchFamily="2" charset="0"/>
              <a:cs typeface="Roboto" panose="02000000000000000000" pitchFamily="2" charset="0"/>
            </a:endParaRPr>
          </a:p>
          <a:p>
            <a:pPr algn="ctr"/>
            <a:r>
              <a:rPr lang="en-US" sz="1400" b="1" dirty="0">
                <a:latin typeface="+mj-lt"/>
                <a:ea typeface="Roboto" panose="02000000000000000000" pitchFamily="2" charset="0"/>
                <a:cs typeface="Roboto" panose="02000000000000000000" pitchFamily="2" charset="0"/>
              </a:rPr>
              <a:t>home_try_on table</a:t>
            </a:r>
          </a:p>
          <a:p>
            <a:pPr algn="ctr"/>
            <a:endParaRPr lang="en-US" sz="1400" b="1" dirty="0">
              <a:latin typeface="+mj-lt"/>
              <a:ea typeface="Roboto" panose="02000000000000000000" pitchFamily="2" charset="0"/>
              <a:cs typeface="Roboto" panose="02000000000000000000" pitchFamily="2" charset="0"/>
            </a:endParaRPr>
          </a:p>
          <a:p>
            <a:pPr algn="ctr"/>
            <a:endParaRPr lang="en-US" sz="1400" b="1" dirty="0">
              <a:latin typeface="+mj-lt"/>
              <a:ea typeface="Roboto" panose="02000000000000000000" pitchFamily="2" charset="0"/>
              <a:cs typeface="Roboto" panose="02000000000000000000" pitchFamily="2" charset="0"/>
            </a:endParaRPr>
          </a:p>
          <a:p>
            <a:pPr algn="ctr"/>
            <a:endParaRPr lang="en-US" sz="1400" b="1" dirty="0">
              <a:latin typeface="+mj-lt"/>
              <a:ea typeface="Roboto" panose="02000000000000000000" pitchFamily="2" charset="0"/>
              <a:cs typeface="Roboto" panose="02000000000000000000" pitchFamily="2" charset="0"/>
            </a:endParaRPr>
          </a:p>
          <a:p>
            <a:pPr algn="ctr"/>
            <a:endParaRPr lang="en-US" sz="1400" b="1" dirty="0">
              <a:latin typeface="+mj-lt"/>
              <a:ea typeface="Roboto" panose="02000000000000000000" pitchFamily="2" charset="0"/>
              <a:cs typeface="Roboto" panose="02000000000000000000" pitchFamily="2" charset="0"/>
            </a:endParaRPr>
          </a:p>
          <a:p>
            <a:pPr algn="ctr"/>
            <a:r>
              <a:rPr lang="en-US" sz="1400" b="1" dirty="0">
                <a:latin typeface="+mj-lt"/>
                <a:ea typeface="Roboto" panose="02000000000000000000" pitchFamily="2" charset="0"/>
                <a:cs typeface="Roboto" panose="02000000000000000000" pitchFamily="2" charset="0"/>
              </a:rPr>
              <a:t>purchase table</a:t>
            </a:r>
          </a:p>
        </p:txBody>
      </p:sp>
      <p:pic>
        <p:nvPicPr>
          <p:cNvPr id="9" name="Picture 8">
            <a:extLst>
              <a:ext uri="{FF2B5EF4-FFF2-40B4-BE49-F238E27FC236}">
                <a16:creationId xmlns:a16="http://schemas.microsoft.com/office/drawing/2014/main" id="{BC17AA95-B56E-AD46-AD52-AF1F24EA33DA}"/>
              </a:ext>
            </a:extLst>
          </p:cNvPr>
          <p:cNvPicPr>
            <a:picLocks noChangeAspect="1"/>
          </p:cNvPicPr>
          <p:nvPr/>
        </p:nvPicPr>
        <p:blipFill>
          <a:blip r:embed="rId3"/>
          <a:stretch>
            <a:fillRect/>
          </a:stretch>
        </p:blipFill>
        <p:spPr>
          <a:xfrm>
            <a:off x="2406542" y="3711139"/>
            <a:ext cx="7772400" cy="987425"/>
          </a:xfrm>
          <a:prstGeom prst="rect">
            <a:avLst/>
          </a:prstGeom>
        </p:spPr>
      </p:pic>
      <p:pic>
        <p:nvPicPr>
          <p:cNvPr id="11" name="Picture 10">
            <a:extLst>
              <a:ext uri="{FF2B5EF4-FFF2-40B4-BE49-F238E27FC236}">
                <a16:creationId xmlns:a16="http://schemas.microsoft.com/office/drawing/2014/main" id="{88B16D88-2617-E27B-68E3-C8A8FA406F1C}"/>
              </a:ext>
            </a:extLst>
          </p:cNvPr>
          <p:cNvPicPr>
            <a:picLocks noChangeAspect="1"/>
          </p:cNvPicPr>
          <p:nvPr/>
        </p:nvPicPr>
        <p:blipFill>
          <a:blip r:embed="rId4"/>
          <a:stretch>
            <a:fillRect/>
          </a:stretch>
        </p:blipFill>
        <p:spPr>
          <a:xfrm>
            <a:off x="3286932" y="4779316"/>
            <a:ext cx="5618136" cy="995520"/>
          </a:xfrm>
          <a:prstGeom prst="rect">
            <a:avLst/>
          </a:prstGeom>
        </p:spPr>
      </p:pic>
      <p:pic>
        <p:nvPicPr>
          <p:cNvPr id="17" name="Picture 16">
            <a:extLst>
              <a:ext uri="{FF2B5EF4-FFF2-40B4-BE49-F238E27FC236}">
                <a16:creationId xmlns:a16="http://schemas.microsoft.com/office/drawing/2014/main" id="{E2E3CC8E-11D9-27CD-6788-CDC1BDCB9748}"/>
              </a:ext>
            </a:extLst>
          </p:cNvPr>
          <p:cNvPicPr>
            <a:picLocks noChangeAspect="1"/>
          </p:cNvPicPr>
          <p:nvPr/>
        </p:nvPicPr>
        <p:blipFill>
          <a:blip r:embed="rId5"/>
          <a:stretch>
            <a:fillRect/>
          </a:stretch>
        </p:blipFill>
        <p:spPr>
          <a:xfrm>
            <a:off x="2406542" y="5886720"/>
            <a:ext cx="7772400" cy="914400"/>
          </a:xfrm>
          <a:prstGeom prst="rect">
            <a:avLst/>
          </a:prstGeom>
        </p:spPr>
      </p:pic>
    </p:spTree>
    <p:extLst>
      <p:ext uri="{BB962C8B-B14F-4D97-AF65-F5344CB8AC3E}">
        <p14:creationId xmlns:p14="http://schemas.microsoft.com/office/powerpoint/2010/main" val="3858443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1004000" y="2057400"/>
            <a:ext cx="10184000" cy="2743200"/>
          </a:xfrm>
          <a:prstGeom prst="rect">
            <a:avLst/>
          </a:prstGeom>
          <a:noFill/>
          <a:ln>
            <a:noFill/>
          </a:ln>
        </p:spPr>
        <p:txBody>
          <a:bodyPr spcFirstLastPara="1" wrap="square" lIns="121900" tIns="121900" rIns="121900" bIns="121900" anchor="ctr" anchorCtr="0">
            <a:no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 sz="6400" kern="0" dirty="0">
                <a:solidFill>
                  <a:srgbClr val="FFFFFF"/>
                </a:solidFill>
                <a:latin typeface="Roboto Black"/>
                <a:ea typeface="Roboto Black"/>
                <a:cs typeface="Roboto Black"/>
                <a:sym typeface="Roboto Black"/>
              </a:rPr>
              <a:t>5</a:t>
            </a:r>
            <a:r>
              <a:rPr kumimoji="0" lang="en" sz="6400" b="0" i="0" u="none" strike="noStrike" kern="0" cap="none" spc="0" normalizeH="0" baseline="0" noProof="0" dirty="0">
                <a:ln>
                  <a:noFill/>
                </a:ln>
                <a:solidFill>
                  <a:srgbClr val="FFFFFF"/>
                </a:solidFill>
                <a:effectLst/>
                <a:uLnTx/>
                <a:uFillTx/>
                <a:latin typeface="Roboto Black"/>
                <a:ea typeface="Roboto Black"/>
                <a:cs typeface="Roboto Black"/>
                <a:sym typeface="Roboto Black"/>
              </a:rPr>
              <a:t>. Home Try On To Ordering</a:t>
            </a:r>
            <a:endParaRPr kumimoji="0" sz="1867" b="0" i="0" u="none" strike="noStrike" kern="0" cap="none" spc="0" normalizeH="0" baseline="0" noProof="0" dirty="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32308096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415600" y="117986"/>
            <a:ext cx="11360800" cy="1487225"/>
          </a:xfrm>
          <a:prstGeom prst="rect">
            <a:avLst/>
          </a:prstGeom>
          <a:noFill/>
          <a:ln>
            <a:noFill/>
          </a:ln>
        </p:spPr>
        <p:txBody>
          <a:bodyPr spcFirstLastPara="1" wrap="square" lIns="121900" tIns="121900" rIns="121900" bIns="121900" anchor="b" anchorCtr="0">
            <a:noAutofit/>
          </a:bodyPr>
          <a:lstStyle/>
          <a:p>
            <a:r>
              <a:rPr lang="en-US" sz="3200" b="1" dirty="0">
                <a:solidFill>
                  <a:srgbClr val="295269"/>
                </a:solidFill>
                <a:latin typeface="Roboto"/>
                <a:ea typeface="Roboto"/>
                <a:cs typeface="Roboto"/>
                <a:sym typeface="Roboto"/>
              </a:rPr>
              <a:t>Question 5 - </a:t>
            </a:r>
            <a:r>
              <a:rPr lang="en-US" sz="2800" b="0" i="0" dirty="0">
                <a:solidFill>
                  <a:srgbClr val="10162F"/>
                </a:solidFill>
                <a:effectLst/>
                <a:latin typeface="Apercu"/>
              </a:rPr>
              <a:t>We’d like to create a new table with a specific layout. Using a LEFT JOIN to combine the three tables, starting with the top of the funnel (quiz) and ending with the bottom of the funnel (purchase).</a:t>
            </a:r>
            <a:endParaRPr lang="en-US" sz="3200" b="1" dirty="0">
              <a:solidFill>
                <a:srgbClr val="295269"/>
              </a:solidFill>
              <a:latin typeface="Roboto"/>
              <a:ea typeface="Roboto"/>
              <a:cs typeface="Roboto"/>
              <a:sym typeface="Roboto"/>
            </a:endParaRPr>
          </a:p>
        </p:txBody>
      </p:sp>
      <p:sp>
        <p:nvSpPr>
          <p:cNvPr id="323" name="Shape 323"/>
          <p:cNvSpPr txBox="1"/>
          <p:nvPr/>
        </p:nvSpPr>
        <p:spPr>
          <a:xfrm>
            <a:off x="258784" y="2932652"/>
            <a:ext cx="4775832" cy="3202677"/>
          </a:xfrm>
          <a:prstGeom prst="rect">
            <a:avLst/>
          </a:prstGeom>
          <a:solidFill>
            <a:srgbClr val="D9D9D9">
              <a:alpha val="40565"/>
            </a:srgbClr>
          </a:solidFill>
          <a:ln>
            <a:noFill/>
          </a:ln>
        </p:spPr>
        <p:txBody>
          <a:bodyPr spcFirstLastPara="1" wrap="square" lIns="121900" tIns="121900" rIns="121900" bIns="121900" anchor="t" anchorCtr="0">
            <a:noAutofit/>
          </a:bodyPr>
          <a:lstStyle/>
          <a:p>
            <a:r>
              <a:rPr lang="en-US" sz="1200" dirty="0">
                <a:latin typeface="Monaco" pitchFamily="2" charset="77"/>
              </a:rPr>
              <a:t>Query:</a:t>
            </a:r>
            <a:endParaRPr lang="en-US" sz="1200" b="0" dirty="0">
              <a:effectLst/>
              <a:latin typeface="Monaco" pitchFamily="2" charset="77"/>
            </a:endParaRPr>
          </a:p>
          <a:p>
            <a:endParaRPr lang="en-US" sz="1200" b="0" dirty="0">
              <a:solidFill>
                <a:srgbClr val="0070C0"/>
              </a:solidFill>
              <a:effectLst/>
              <a:latin typeface="Monaco" pitchFamily="2" charset="77"/>
            </a:endParaRPr>
          </a:p>
          <a:p>
            <a:r>
              <a:rPr lang="en-US" sz="1200" b="0" dirty="0">
                <a:solidFill>
                  <a:srgbClr val="0070C0"/>
                </a:solidFill>
                <a:effectLst/>
                <a:latin typeface="Monaco" pitchFamily="2" charset="77"/>
              </a:rPr>
              <a:t>SELECT DISTINCT</a:t>
            </a:r>
          </a:p>
          <a:p>
            <a:r>
              <a:rPr lang="en-US" sz="1200" b="0" dirty="0">
                <a:effectLst/>
                <a:latin typeface="Monaco" pitchFamily="2" charset="77"/>
              </a:rPr>
              <a:t>	q.user_id,</a:t>
            </a:r>
          </a:p>
          <a:p>
            <a:r>
              <a:rPr lang="en-US" sz="1200" b="0" dirty="0">
                <a:effectLst/>
                <a:latin typeface="Monaco" pitchFamily="2" charset="77"/>
              </a:rPr>
              <a:t>	h.user_id </a:t>
            </a:r>
            <a:r>
              <a:rPr lang="en-US" sz="1200" b="0" dirty="0">
                <a:solidFill>
                  <a:srgbClr val="0070C0"/>
                </a:solidFill>
                <a:effectLst/>
                <a:latin typeface="Monaco" pitchFamily="2" charset="77"/>
              </a:rPr>
              <a:t>IS NOT </a:t>
            </a:r>
            <a:r>
              <a:rPr lang="en-US" sz="1200" b="0" dirty="0">
                <a:solidFill>
                  <a:srgbClr val="CC7BC2"/>
                </a:solidFill>
                <a:effectLst/>
                <a:latin typeface="Monaco" pitchFamily="2" charset="77"/>
              </a:rPr>
              <a:t>NULL</a:t>
            </a:r>
            <a:r>
              <a:rPr lang="en-US" sz="1200" b="0" dirty="0">
                <a:solidFill>
                  <a:srgbClr val="FFFFFF"/>
                </a:solidFill>
                <a:effectLst/>
                <a:latin typeface="Monaco" pitchFamily="2" charset="77"/>
              </a:rPr>
              <a:t> </a:t>
            </a:r>
            <a:r>
              <a:rPr lang="en-US" sz="1200" b="0" dirty="0">
                <a:solidFill>
                  <a:srgbClr val="0070C0"/>
                </a:solidFill>
                <a:effectLst/>
                <a:latin typeface="Monaco" pitchFamily="2" charset="77"/>
              </a:rPr>
              <a:t>AS</a:t>
            </a:r>
            <a:r>
              <a:rPr lang="en-US" sz="1200" b="0" dirty="0">
                <a:solidFill>
                  <a:srgbClr val="FFFFFF"/>
                </a:solidFill>
                <a:effectLst/>
                <a:latin typeface="Monaco" pitchFamily="2" charset="77"/>
              </a:rPr>
              <a:t> 	</a:t>
            </a:r>
            <a:r>
              <a:rPr lang="en-US" sz="1200" b="0" dirty="0">
                <a:solidFill>
                  <a:srgbClr val="FFC000"/>
                </a:solidFill>
                <a:effectLst/>
                <a:latin typeface="Monaco" pitchFamily="2" charset="77"/>
              </a:rPr>
              <a:t>'is_home_try_on’,</a:t>
            </a:r>
          </a:p>
          <a:p>
            <a:r>
              <a:rPr lang="en-US" sz="1200" b="0" dirty="0">
                <a:effectLst/>
                <a:latin typeface="Monaco" pitchFamily="2" charset="77"/>
              </a:rPr>
              <a:t>	h.number_of_pairs,</a:t>
            </a:r>
          </a:p>
          <a:p>
            <a:r>
              <a:rPr lang="en-US" sz="1200" b="0" dirty="0">
                <a:solidFill>
                  <a:srgbClr val="0070C0"/>
                </a:solidFill>
                <a:effectLst/>
                <a:latin typeface="Monaco" pitchFamily="2" charset="77"/>
              </a:rPr>
              <a:t>	CASE</a:t>
            </a:r>
          </a:p>
          <a:p>
            <a:r>
              <a:rPr lang="en-US" sz="1200" b="0" dirty="0">
                <a:solidFill>
                  <a:srgbClr val="0070C0"/>
                </a:solidFill>
                <a:effectLst/>
                <a:latin typeface="Monaco" pitchFamily="2" charset="77"/>
              </a:rPr>
              <a:t>		WHEN</a:t>
            </a:r>
            <a:r>
              <a:rPr lang="en-US" sz="1200" b="0" dirty="0">
                <a:solidFill>
                  <a:srgbClr val="FFFFFF"/>
                </a:solidFill>
                <a:effectLst/>
                <a:latin typeface="Monaco" pitchFamily="2" charset="77"/>
              </a:rPr>
              <a:t> </a:t>
            </a:r>
            <a:r>
              <a:rPr lang="en-US" sz="1200" b="0" dirty="0">
                <a:effectLst/>
                <a:latin typeface="Monaco" pitchFamily="2" charset="77"/>
              </a:rPr>
              <a:t>p.user_id </a:t>
            </a:r>
            <a:r>
              <a:rPr lang="en-US" sz="1200" b="0" dirty="0">
                <a:solidFill>
                  <a:srgbClr val="0070C0"/>
                </a:solidFill>
                <a:effectLst/>
                <a:latin typeface="Monaco" pitchFamily="2" charset="77"/>
              </a:rPr>
              <a:t>IS NOT </a:t>
            </a:r>
            <a:r>
              <a:rPr lang="en-US" sz="1200" b="0" dirty="0">
                <a:solidFill>
                  <a:srgbClr val="CC7BC2"/>
                </a:solidFill>
                <a:effectLst/>
                <a:latin typeface="Monaco" pitchFamily="2" charset="77"/>
              </a:rPr>
              <a:t>NULL</a:t>
            </a:r>
            <a:r>
              <a:rPr lang="en-US" sz="1200" b="0" dirty="0">
                <a:solidFill>
                  <a:srgbClr val="FFFFFF"/>
                </a:solidFill>
                <a:effectLst/>
                <a:latin typeface="Monaco" pitchFamily="2" charset="77"/>
              </a:rPr>
              <a:t> 		</a:t>
            </a:r>
            <a:r>
              <a:rPr lang="en-US" sz="1200" b="0" dirty="0">
                <a:solidFill>
                  <a:srgbClr val="0070C0"/>
                </a:solidFill>
                <a:effectLst/>
                <a:latin typeface="Monaco" pitchFamily="2" charset="77"/>
              </a:rPr>
              <a:t>THEN</a:t>
            </a:r>
            <a:r>
              <a:rPr lang="en-US" sz="1200" b="0" dirty="0">
                <a:solidFill>
                  <a:srgbClr val="FFFFFF"/>
                </a:solidFill>
                <a:effectLst/>
                <a:latin typeface="Monaco" pitchFamily="2" charset="77"/>
              </a:rPr>
              <a:t> </a:t>
            </a:r>
            <a:r>
              <a:rPr lang="en-US" sz="1200" b="0" dirty="0">
                <a:solidFill>
                  <a:srgbClr val="FFC000"/>
                </a:solidFill>
                <a:effectLst/>
                <a:latin typeface="Monaco" pitchFamily="2" charset="77"/>
              </a:rPr>
              <a:t>'True’</a:t>
            </a:r>
          </a:p>
          <a:p>
            <a:r>
              <a:rPr lang="en-US" sz="1200" b="0" dirty="0">
                <a:solidFill>
                  <a:srgbClr val="0070C0"/>
                </a:solidFill>
                <a:effectLst/>
                <a:latin typeface="Monaco" pitchFamily="2" charset="77"/>
              </a:rPr>
              <a:t>		ELSE</a:t>
            </a:r>
            <a:r>
              <a:rPr lang="en-US" sz="1200" b="0" dirty="0">
                <a:solidFill>
                  <a:srgbClr val="FFFFFF"/>
                </a:solidFill>
                <a:effectLst/>
                <a:latin typeface="Monaco" pitchFamily="2" charset="77"/>
              </a:rPr>
              <a:t> </a:t>
            </a:r>
            <a:r>
              <a:rPr lang="en-US" sz="1200" b="0" dirty="0">
                <a:solidFill>
                  <a:srgbClr val="FFC000"/>
                </a:solidFill>
                <a:effectLst/>
                <a:latin typeface="Monaco" pitchFamily="2" charset="77"/>
              </a:rPr>
              <a:t>'False’</a:t>
            </a:r>
          </a:p>
          <a:p>
            <a:r>
              <a:rPr lang="en-US" sz="1200" b="0" dirty="0">
                <a:solidFill>
                  <a:srgbClr val="0070C0"/>
                </a:solidFill>
                <a:effectLst/>
                <a:latin typeface="Monaco" pitchFamily="2" charset="77"/>
              </a:rPr>
              <a:t>	END AS </a:t>
            </a:r>
            <a:r>
              <a:rPr lang="en-US" sz="1200" b="0" dirty="0">
                <a:solidFill>
                  <a:srgbClr val="FFC000"/>
                </a:solidFill>
                <a:effectLst/>
                <a:latin typeface="Monaco" pitchFamily="2" charset="77"/>
              </a:rPr>
              <a:t>'is_purchase'</a:t>
            </a:r>
          </a:p>
          <a:p>
            <a:r>
              <a:rPr lang="en-US" sz="1200" b="0" dirty="0">
                <a:solidFill>
                  <a:srgbClr val="0070C0"/>
                </a:solidFill>
                <a:effectLst/>
                <a:latin typeface="Monaco" pitchFamily="2" charset="77"/>
              </a:rPr>
              <a:t>FROM</a:t>
            </a:r>
            <a:r>
              <a:rPr lang="en-US" sz="1200" b="0" dirty="0">
                <a:solidFill>
                  <a:srgbClr val="FFFFFF"/>
                </a:solidFill>
                <a:effectLst/>
                <a:latin typeface="Monaco" pitchFamily="2" charset="77"/>
              </a:rPr>
              <a:t> </a:t>
            </a:r>
            <a:r>
              <a:rPr lang="en-US" sz="1200" b="0" dirty="0">
                <a:effectLst/>
                <a:latin typeface="Monaco" pitchFamily="2" charset="77"/>
              </a:rPr>
              <a:t>quiz q</a:t>
            </a:r>
          </a:p>
          <a:p>
            <a:r>
              <a:rPr lang="en-US" sz="1200" b="0" dirty="0">
                <a:solidFill>
                  <a:srgbClr val="0070C0"/>
                </a:solidFill>
                <a:effectLst/>
                <a:latin typeface="Monaco" pitchFamily="2" charset="77"/>
              </a:rPr>
              <a:t>LEFT JOIN </a:t>
            </a:r>
            <a:r>
              <a:rPr lang="en-US" sz="1200" b="0" dirty="0">
                <a:effectLst/>
                <a:latin typeface="Monaco" pitchFamily="2" charset="77"/>
              </a:rPr>
              <a:t>home_try_on h </a:t>
            </a:r>
            <a:r>
              <a:rPr lang="en-US" sz="1200" b="0" dirty="0">
                <a:solidFill>
                  <a:srgbClr val="0070C0"/>
                </a:solidFill>
                <a:effectLst/>
                <a:latin typeface="Monaco" pitchFamily="2" charset="77"/>
              </a:rPr>
              <a:t>ON</a:t>
            </a:r>
            <a:r>
              <a:rPr lang="en-US" sz="1200" b="0" dirty="0">
                <a:solidFill>
                  <a:srgbClr val="FFFFFF"/>
                </a:solidFill>
                <a:effectLst/>
                <a:latin typeface="Monaco" pitchFamily="2" charset="77"/>
              </a:rPr>
              <a:t> </a:t>
            </a:r>
            <a:r>
              <a:rPr lang="en-US" sz="1200" b="0" dirty="0">
                <a:effectLst/>
                <a:latin typeface="Monaco" pitchFamily="2" charset="77"/>
              </a:rPr>
              <a:t>q.user_id = h.user_id</a:t>
            </a:r>
          </a:p>
          <a:p>
            <a:r>
              <a:rPr lang="en-US" sz="1200" b="0" dirty="0">
                <a:solidFill>
                  <a:srgbClr val="0070C0"/>
                </a:solidFill>
                <a:effectLst/>
                <a:latin typeface="Monaco" pitchFamily="2" charset="77"/>
              </a:rPr>
              <a:t>LEFT JOIN </a:t>
            </a:r>
            <a:r>
              <a:rPr lang="en-US" sz="1200" b="0" dirty="0">
                <a:effectLst/>
                <a:latin typeface="Monaco" pitchFamily="2" charset="77"/>
              </a:rPr>
              <a:t>purchase p </a:t>
            </a:r>
            <a:r>
              <a:rPr lang="en-US" sz="1200" b="0" dirty="0">
                <a:solidFill>
                  <a:srgbClr val="0070C0"/>
                </a:solidFill>
                <a:effectLst/>
                <a:latin typeface="Monaco" pitchFamily="2" charset="77"/>
              </a:rPr>
              <a:t>ON</a:t>
            </a:r>
            <a:r>
              <a:rPr lang="en-US" sz="1200" b="0" dirty="0">
                <a:solidFill>
                  <a:srgbClr val="FFFFFF"/>
                </a:solidFill>
                <a:effectLst/>
                <a:latin typeface="Monaco" pitchFamily="2" charset="77"/>
              </a:rPr>
              <a:t> </a:t>
            </a:r>
            <a:r>
              <a:rPr lang="en-US" sz="1200" b="0" dirty="0">
                <a:effectLst/>
                <a:latin typeface="Monaco" pitchFamily="2" charset="77"/>
              </a:rPr>
              <a:t>p.user_id = q.user_id</a:t>
            </a:r>
          </a:p>
          <a:p>
            <a:r>
              <a:rPr lang="en-US" sz="1200" b="0" dirty="0">
                <a:solidFill>
                  <a:srgbClr val="0070C0"/>
                </a:solidFill>
                <a:effectLst/>
                <a:latin typeface="Monaco" pitchFamily="2" charset="77"/>
              </a:rPr>
              <a:t>LIMIT</a:t>
            </a:r>
            <a:r>
              <a:rPr lang="en-US" sz="1200" b="0" dirty="0">
                <a:solidFill>
                  <a:srgbClr val="FFFFFF"/>
                </a:solidFill>
                <a:effectLst/>
                <a:latin typeface="Monaco" pitchFamily="2" charset="77"/>
              </a:rPr>
              <a:t> </a:t>
            </a:r>
            <a:r>
              <a:rPr lang="en-US" sz="1200" b="0" dirty="0">
                <a:solidFill>
                  <a:srgbClr val="FF8973"/>
                </a:solidFill>
                <a:effectLst/>
                <a:latin typeface="Monaco" pitchFamily="2" charset="77"/>
              </a:rPr>
              <a:t>10</a:t>
            </a:r>
            <a:r>
              <a:rPr lang="en-US" sz="1200" b="0" dirty="0">
                <a:effectLst/>
                <a:latin typeface="Monaco" pitchFamily="2" charset="77"/>
              </a:rPr>
              <a:t>;</a:t>
            </a:r>
          </a:p>
          <a:p>
            <a:endParaRPr lang="en-US" sz="1200" dirty="0">
              <a:latin typeface="Monaco" pitchFamily="2" charset="77"/>
            </a:endParaRPr>
          </a:p>
          <a:p>
            <a:endParaRPr lang="en-US" sz="1200" dirty="0">
              <a:latin typeface="Monaco" pitchFamily="2" charset="77"/>
            </a:endParaRPr>
          </a:p>
          <a:p>
            <a:endParaRPr lang="en-US" sz="1200" b="0" dirty="0">
              <a:solidFill>
                <a:srgbClr val="FFFFFF"/>
              </a:solidFill>
              <a:effectLst/>
              <a:latin typeface="Monaco" pitchFamily="2" charset="77"/>
            </a:endParaRPr>
          </a:p>
          <a:p>
            <a:endParaRPr sz="1200" dirty="0">
              <a:latin typeface="Courier New"/>
              <a:ea typeface="Courier New"/>
              <a:cs typeface="Courier New"/>
              <a:sym typeface="Courier New"/>
            </a:endParaRPr>
          </a:p>
        </p:txBody>
      </p:sp>
      <p:sp>
        <p:nvSpPr>
          <p:cNvPr id="324" name="Shape 324"/>
          <p:cNvSpPr txBox="1"/>
          <p:nvPr/>
        </p:nvSpPr>
        <p:spPr>
          <a:xfrm>
            <a:off x="285572" y="1632522"/>
            <a:ext cx="11620855" cy="776472"/>
          </a:xfrm>
          <a:prstGeom prst="rect">
            <a:avLst/>
          </a:prstGeom>
          <a:noFill/>
          <a:ln w="9525" cap="flat" cmpd="sng">
            <a:solidFill>
              <a:srgbClr val="B7B7B7"/>
            </a:solidFill>
            <a:prstDash val="solid"/>
            <a:round/>
            <a:headEnd type="none" w="sm" len="sm"/>
            <a:tailEnd type="none" w="sm" len="sm"/>
          </a:ln>
        </p:spPr>
        <p:txBody>
          <a:bodyPr spcFirstLastPara="1" wrap="square" lIns="121900" tIns="121900" rIns="121900" bIns="121900" anchor="t" anchorCtr="0">
            <a:noAutofit/>
          </a:bodyPr>
          <a:lstStyle/>
          <a:p>
            <a:pPr>
              <a:lnSpc>
                <a:spcPct val="115000"/>
              </a:lnSpc>
              <a:buClr>
                <a:schemeClr val="dk1"/>
              </a:buClr>
              <a:buSzPts val="1100"/>
            </a:pPr>
            <a:r>
              <a:rPr lang="en-US" sz="1600" dirty="0">
                <a:latin typeface="Roboto"/>
                <a:ea typeface="Roboto"/>
                <a:cs typeface="Roboto"/>
                <a:sym typeface="Roboto"/>
              </a:rPr>
              <a:t>The results display the the newly created table. It has 4 rows, </a:t>
            </a:r>
            <a:r>
              <a:rPr lang="en-US" sz="1600" b="1" dirty="0">
                <a:latin typeface="Roboto"/>
                <a:ea typeface="Roboto"/>
                <a:cs typeface="Roboto"/>
                <a:sym typeface="Roboto"/>
              </a:rPr>
              <a:t>user_id</a:t>
            </a:r>
            <a:r>
              <a:rPr lang="en-US" sz="1600" dirty="0">
                <a:latin typeface="Roboto"/>
                <a:ea typeface="Roboto"/>
                <a:cs typeface="Roboto"/>
                <a:sym typeface="Roboto"/>
              </a:rPr>
              <a:t>, </a:t>
            </a:r>
            <a:r>
              <a:rPr lang="en-US" sz="1600" b="1" dirty="0">
                <a:latin typeface="Roboto"/>
                <a:ea typeface="Roboto"/>
                <a:cs typeface="Roboto"/>
                <a:sym typeface="Roboto"/>
              </a:rPr>
              <a:t>is_home_try_on</a:t>
            </a:r>
            <a:r>
              <a:rPr lang="en-US" sz="1600" dirty="0">
                <a:latin typeface="Roboto"/>
                <a:ea typeface="Roboto"/>
                <a:cs typeface="Roboto"/>
                <a:sym typeface="Roboto"/>
              </a:rPr>
              <a:t>, </a:t>
            </a:r>
            <a:r>
              <a:rPr lang="en-US" sz="1600" b="1" dirty="0">
                <a:latin typeface="Roboto"/>
                <a:ea typeface="Roboto"/>
                <a:cs typeface="Roboto"/>
                <a:sym typeface="Roboto"/>
              </a:rPr>
              <a:t>number_of_pairs </a:t>
            </a:r>
            <a:r>
              <a:rPr lang="en-US" sz="1600" dirty="0">
                <a:latin typeface="Roboto"/>
                <a:ea typeface="Roboto"/>
                <a:cs typeface="Roboto"/>
                <a:sym typeface="Roboto"/>
              </a:rPr>
              <a:t>and  </a:t>
            </a:r>
            <a:r>
              <a:rPr lang="en-US" sz="1600" b="1" dirty="0">
                <a:latin typeface="Roboto"/>
                <a:ea typeface="Roboto"/>
                <a:cs typeface="Roboto"/>
                <a:sym typeface="Roboto"/>
              </a:rPr>
              <a:t>is_purchase.</a:t>
            </a:r>
            <a:r>
              <a:rPr lang="en-US" sz="1600" dirty="0">
                <a:latin typeface="Roboto"/>
                <a:ea typeface="Roboto"/>
                <a:cs typeface="Roboto"/>
                <a:sym typeface="Roboto"/>
              </a:rPr>
              <a:t>  There we no questions to answer for this part.</a:t>
            </a:r>
            <a:endParaRPr lang="en-US" sz="1600" b="1" dirty="0">
              <a:latin typeface="Roboto"/>
              <a:ea typeface="Roboto"/>
              <a:cs typeface="Roboto"/>
              <a:sym typeface="Roboto"/>
            </a:endParaRPr>
          </a:p>
        </p:txBody>
      </p:sp>
      <p:pic>
        <p:nvPicPr>
          <p:cNvPr id="5" name="Picture 4">
            <a:extLst>
              <a:ext uri="{FF2B5EF4-FFF2-40B4-BE49-F238E27FC236}">
                <a16:creationId xmlns:a16="http://schemas.microsoft.com/office/drawing/2014/main" id="{5E5D4058-7231-B887-8392-665E410AF284}"/>
              </a:ext>
            </a:extLst>
          </p:cNvPr>
          <p:cNvPicPr>
            <a:picLocks noChangeAspect="1"/>
          </p:cNvPicPr>
          <p:nvPr/>
        </p:nvPicPr>
        <p:blipFill>
          <a:blip r:embed="rId3"/>
          <a:stretch>
            <a:fillRect/>
          </a:stretch>
        </p:blipFill>
        <p:spPr>
          <a:xfrm>
            <a:off x="5168622" y="3429000"/>
            <a:ext cx="6764594" cy="1823788"/>
          </a:xfrm>
          <a:prstGeom prst="rect">
            <a:avLst/>
          </a:prstGeom>
        </p:spPr>
      </p:pic>
      <p:sp>
        <p:nvSpPr>
          <p:cNvPr id="7" name="TextBox 6">
            <a:extLst>
              <a:ext uri="{FF2B5EF4-FFF2-40B4-BE49-F238E27FC236}">
                <a16:creationId xmlns:a16="http://schemas.microsoft.com/office/drawing/2014/main" id="{A40AA559-3B62-166A-2985-074C6A675502}"/>
              </a:ext>
            </a:extLst>
          </p:cNvPr>
          <p:cNvSpPr txBox="1"/>
          <p:nvPr/>
        </p:nvSpPr>
        <p:spPr>
          <a:xfrm>
            <a:off x="5168622" y="2932652"/>
            <a:ext cx="1018227" cy="369332"/>
          </a:xfrm>
          <a:prstGeom prst="rect">
            <a:avLst/>
          </a:prstGeom>
          <a:noFill/>
        </p:spPr>
        <p:txBody>
          <a:bodyPr wrap="none" rtlCol="0">
            <a:spAutoFit/>
          </a:bodyPr>
          <a:lstStyle/>
          <a:p>
            <a:r>
              <a:rPr lang="en-US" dirty="0"/>
              <a:t>Results:</a:t>
            </a:r>
          </a:p>
        </p:txBody>
      </p:sp>
    </p:spTree>
    <p:extLst>
      <p:ext uri="{BB962C8B-B14F-4D97-AF65-F5344CB8AC3E}">
        <p14:creationId xmlns:p14="http://schemas.microsoft.com/office/powerpoint/2010/main" val="4120046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1004000" y="2057400"/>
            <a:ext cx="10184000" cy="2743200"/>
          </a:xfrm>
          <a:prstGeom prst="rect">
            <a:avLst/>
          </a:prstGeom>
          <a:noFill/>
          <a:ln>
            <a:noFill/>
          </a:ln>
        </p:spPr>
        <p:txBody>
          <a:bodyPr spcFirstLastPara="1" wrap="square" lIns="121900" tIns="121900" rIns="121900" bIns="121900" anchor="ctr" anchorCtr="0">
            <a:no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 sz="6400" kern="0" dirty="0">
                <a:solidFill>
                  <a:srgbClr val="FFFFFF"/>
                </a:solidFill>
                <a:latin typeface="Roboto Black"/>
                <a:ea typeface="Roboto Black"/>
                <a:cs typeface="Roboto Black"/>
                <a:sym typeface="Roboto Black"/>
              </a:rPr>
              <a:t>6</a:t>
            </a:r>
            <a:r>
              <a:rPr kumimoji="0" lang="en" sz="6400" b="0" i="0" u="none" strike="noStrike" kern="0" cap="none" spc="0" normalizeH="0" baseline="0" noProof="0" dirty="0">
                <a:ln>
                  <a:noFill/>
                </a:ln>
                <a:solidFill>
                  <a:srgbClr val="FFFFFF"/>
                </a:solidFill>
                <a:effectLst/>
                <a:uLnTx/>
                <a:uFillTx/>
                <a:latin typeface="Roboto Black"/>
                <a:ea typeface="Roboto Black"/>
                <a:cs typeface="Roboto Black"/>
                <a:sym typeface="Roboto Black"/>
              </a:rPr>
              <a:t>. So What Does This Tell Us?</a:t>
            </a:r>
            <a:endParaRPr kumimoji="0" sz="1867" b="0" i="0" u="none" strike="noStrike" kern="0" cap="none" spc="0" normalizeH="0" baseline="0" noProof="0" dirty="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3480077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415600" y="1"/>
            <a:ext cx="11360800" cy="1283110"/>
          </a:xfrm>
          <a:prstGeom prst="rect">
            <a:avLst/>
          </a:prstGeom>
          <a:noFill/>
          <a:ln>
            <a:noFill/>
          </a:ln>
        </p:spPr>
        <p:txBody>
          <a:bodyPr spcFirstLastPara="1" wrap="square" lIns="121900" tIns="121900" rIns="121900" bIns="121900" anchor="b" anchorCtr="0">
            <a:noAutofit/>
          </a:bodyPr>
          <a:lstStyle/>
          <a:p>
            <a:r>
              <a:rPr lang="en-US" sz="3200" b="1" dirty="0">
                <a:solidFill>
                  <a:srgbClr val="295269"/>
                </a:solidFill>
                <a:latin typeface="Roboto"/>
                <a:ea typeface="Roboto"/>
                <a:cs typeface="Roboto"/>
                <a:sym typeface="Roboto"/>
              </a:rPr>
              <a:t>Question 6 - </a:t>
            </a:r>
            <a:r>
              <a:rPr lang="en-US" sz="2800" b="0" dirty="0">
                <a:solidFill>
                  <a:srgbClr val="10162F"/>
                </a:solidFill>
                <a:effectLst/>
                <a:latin typeface="Apercu"/>
              </a:rPr>
              <a:t>Based on the table we created in question 5. What are some actionable insights for Warby Parker?</a:t>
            </a:r>
            <a:endParaRPr lang="en-US" sz="3200" b="1" dirty="0">
              <a:solidFill>
                <a:srgbClr val="295269"/>
              </a:solidFill>
              <a:latin typeface="Roboto"/>
              <a:ea typeface="Roboto"/>
              <a:cs typeface="Roboto"/>
              <a:sym typeface="Roboto"/>
            </a:endParaRPr>
          </a:p>
        </p:txBody>
      </p:sp>
      <p:sp>
        <p:nvSpPr>
          <p:cNvPr id="324" name="Shape 324"/>
          <p:cNvSpPr txBox="1"/>
          <p:nvPr/>
        </p:nvSpPr>
        <p:spPr>
          <a:xfrm>
            <a:off x="285572" y="1283110"/>
            <a:ext cx="11620855" cy="2669458"/>
          </a:xfrm>
          <a:prstGeom prst="rect">
            <a:avLst/>
          </a:prstGeom>
          <a:noFill/>
          <a:ln w="9525" cap="flat" cmpd="sng">
            <a:solidFill>
              <a:srgbClr val="B7B7B7"/>
            </a:solidFill>
            <a:prstDash val="solid"/>
            <a:round/>
            <a:headEnd type="none" w="sm" len="sm"/>
            <a:tailEnd type="none" w="sm" len="sm"/>
          </a:ln>
        </p:spPr>
        <p:txBody>
          <a:bodyPr spcFirstLastPara="1" wrap="square" lIns="121900" tIns="121900" rIns="121900" bIns="121900" anchor="t" anchorCtr="0">
            <a:noAutofit/>
          </a:bodyPr>
          <a:lstStyle/>
          <a:p>
            <a:pPr>
              <a:lnSpc>
                <a:spcPct val="115000"/>
              </a:lnSpc>
              <a:buClr>
                <a:schemeClr val="dk1"/>
              </a:buClr>
              <a:buSzPts val="1100"/>
            </a:pPr>
            <a:r>
              <a:rPr lang="en-US" sz="1400" dirty="0">
                <a:latin typeface="Roboto"/>
                <a:ea typeface="Roboto"/>
                <a:cs typeface="Roboto"/>
                <a:sym typeface="Roboto"/>
              </a:rPr>
              <a:t>The results display the the newly created table. Regardless of the number of pairs they were sent it seems that the numbers favor people not purchasing glasses. So maybe the number of pairs doesn't have as big of an effect on the ordering as would style or fit or the other criteria. Even thought he results seem to be just barely split from one side of the coin you could say there is nothing to be lost from sending 5 pairs as opposed to 3. You could in fact argue that sending three limits the potential to reach the goal of selling a pair of glasses and getting a pair donated. If you add two more pairs to the people who would receive three maybe more of them would've purchased glasses had there been a few more options with their criteria in mind. Sending 5 pairs might be a better option. Of the ones who did order, 2 got 3 pairs and 1 got 5 pairs. Of the ones who did not order, 2 got 3 pairs, and 2 got 5 pairs. This kind of says that the number of glasses doesn’t in fact make much of a difference. We only analyzed users results so maybe analyzing more data to get a better understanding of how the number of pairs really effects the end goal.  We could say that we can’t make a great conclusion from analyzing only 10 results. Maybe a good next step would be to look at more data.</a:t>
            </a:r>
            <a:endParaRPr lang="en-US" sz="1400" b="1" dirty="0">
              <a:latin typeface="Roboto"/>
              <a:ea typeface="Roboto"/>
              <a:cs typeface="Roboto"/>
              <a:sym typeface="Roboto"/>
            </a:endParaRPr>
          </a:p>
        </p:txBody>
      </p:sp>
      <p:pic>
        <p:nvPicPr>
          <p:cNvPr id="5" name="Picture 4">
            <a:extLst>
              <a:ext uri="{FF2B5EF4-FFF2-40B4-BE49-F238E27FC236}">
                <a16:creationId xmlns:a16="http://schemas.microsoft.com/office/drawing/2014/main" id="{5E5D4058-7231-B887-8392-665E410AF284}"/>
              </a:ext>
            </a:extLst>
          </p:cNvPr>
          <p:cNvPicPr>
            <a:picLocks noChangeAspect="1"/>
          </p:cNvPicPr>
          <p:nvPr/>
        </p:nvPicPr>
        <p:blipFill>
          <a:blip r:embed="rId3"/>
          <a:stretch>
            <a:fillRect/>
          </a:stretch>
        </p:blipFill>
        <p:spPr>
          <a:xfrm>
            <a:off x="1995947" y="4469483"/>
            <a:ext cx="8200103" cy="2210813"/>
          </a:xfrm>
          <a:prstGeom prst="rect">
            <a:avLst/>
          </a:prstGeom>
        </p:spPr>
      </p:pic>
      <p:sp>
        <p:nvSpPr>
          <p:cNvPr id="7" name="TextBox 6">
            <a:extLst>
              <a:ext uri="{FF2B5EF4-FFF2-40B4-BE49-F238E27FC236}">
                <a16:creationId xmlns:a16="http://schemas.microsoft.com/office/drawing/2014/main" id="{A40AA559-3B62-166A-2985-074C6A675502}"/>
              </a:ext>
            </a:extLst>
          </p:cNvPr>
          <p:cNvSpPr txBox="1"/>
          <p:nvPr/>
        </p:nvSpPr>
        <p:spPr>
          <a:xfrm>
            <a:off x="1995947" y="4056218"/>
            <a:ext cx="1018227" cy="369332"/>
          </a:xfrm>
          <a:prstGeom prst="rect">
            <a:avLst/>
          </a:prstGeom>
          <a:noFill/>
        </p:spPr>
        <p:txBody>
          <a:bodyPr wrap="none" rtlCol="0">
            <a:spAutoFit/>
          </a:bodyPr>
          <a:lstStyle/>
          <a:p>
            <a:r>
              <a:rPr lang="en-US" dirty="0"/>
              <a:t>Results:</a:t>
            </a:r>
          </a:p>
        </p:txBody>
      </p:sp>
    </p:spTree>
    <p:extLst>
      <p:ext uri="{BB962C8B-B14F-4D97-AF65-F5344CB8AC3E}">
        <p14:creationId xmlns:p14="http://schemas.microsoft.com/office/powerpoint/2010/main" val="3945518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415600" y="186967"/>
            <a:ext cx="11360800" cy="763600"/>
          </a:xfrm>
          <a:prstGeom prst="rect">
            <a:avLst/>
          </a:prstGeom>
        </p:spPr>
        <p:txBody>
          <a:bodyPr spcFirstLastPara="1" wrap="square" lIns="121900" tIns="121900" rIns="121900" bIns="121900" anchor="t" anchorCtr="0">
            <a:noAutofit/>
          </a:bodyPr>
          <a:lstStyle/>
          <a:p>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305" name="Shape 305"/>
          <p:cNvSpPr txBox="1"/>
          <p:nvPr/>
        </p:nvSpPr>
        <p:spPr>
          <a:xfrm>
            <a:off x="415600" y="889767"/>
            <a:ext cx="10748400" cy="5078466"/>
          </a:xfrm>
          <a:prstGeom prst="rect">
            <a:avLst/>
          </a:prstGeom>
          <a:noFill/>
          <a:ln>
            <a:noFill/>
          </a:ln>
        </p:spPr>
        <p:txBody>
          <a:bodyPr spcFirstLastPara="1" wrap="square" lIns="121900" tIns="121900" rIns="121900" bIns="121900" anchor="ctr" anchorCtr="0">
            <a:noAutofit/>
          </a:bodyPr>
          <a:lstStyle/>
          <a:p>
            <a:pPr marL="609585" indent="-507987">
              <a:lnSpc>
                <a:spcPct val="115000"/>
              </a:lnSpc>
              <a:spcBef>
                <a:spcPts val="1467"/>
              </a:spcBef>
              <a:buClr>
                <a:srgbClr val="222222"/>
              </a:buClr>
              <a:buSzPts val="2400"/>
              <a:buFont typeface="Roboto"/>
              <a:buAutoNum type="arabicPeriod"/>
            </a:pPr>
            <a:r>
              <a:rPr lang="en-US" sz="2800" dirty="0">
                <a:solidFill>
                  <a:srgbClr val="222222"/>
                </a:solidFill>
                <a:highlight>
                  <a:srgbClr val="FFFFFF"/>
                </a:highlight>
                <a:latin typeface="Roboto"/>
                <a:ea typeface="Roboto"/>
                <a:cs typeface="Roboto"/>
                <a:sym typeface="Roboto"/>
              </a:rPr>
              <a:t>Select all columns from the first 10 rows. What columns does the table have?</a:t>
            </a:r>
            <a:endParaRPr sz="2800" dirty="0">
              <a:solidFill>
                <a:srgbClr val="222222"/>
              </a:solidFill>
              <a:highlight>
                <a:srgbClr val="FFFFFF"/>
              </a:highlight>
              <a:latin typeface="Roboto"/>
              <a:ea typeface="Roboto"/>
              <a:cs typeface="Roboto"/>
              <a:sym typeface="Roboto"/>
            </a:endParaRPr>
          </a:p>
          <a:p>
            <a:pPr marL="609585" indent="-507987">
              <a:lnSpc>
                <a:spcPct val="115000"/>
              </a:lnSpc>
              <a:buClr>
                <a:srgbClr val="222222"/>
              </a:buClr>
              <a:buSzPts val="2400"/>
              <a:buFont typeface="Roboto"/>
              <a:buAutoNum type="arabicPeriod"/>
            </a:pPr>
            <a:r>
              <a:rPr lang="en-US" sz="2800" dirty="0">
                <a:solidFill>
                  <a:srgbClr val="222222"/>
                </a:solidFill>
                <a:highlight>
                  <a:srgbClr val="FFFFFF"/>
                </a:highlight>
                <a:latin typeface="Roboto"/>
                <a:ea typeface="Roboto"/>
                <a:cs typeface="Roboto"/>
                <a:sym typeface="Roboto"/>
              </a:rPr>
              <a:t>What is the number of responses for each question?</a:t>
            </a:r>
          </a:p>
          <a:p>
            <a:pPr marL="609585" indent="-507987">
              <a:lnSpc>
                <a:spcPct val="115000"/>
              </a:lnSpc>
              <a:buClr>
                <a:srgbClr val="222222"/>
              </a:buClr>
              <a:buSzPts val="2400"/>
              <a:buFont typeface="Roboto"/>
              <a:buAutoNum type="arabicPeriod"/>
            </a:pPr>
            <a:r>
              <a:rPr lang="en-US" sz="2800" dirty="0">
                <a:solidFill>
                  <a:srgbClr val="222222"/>
                </a:solidFill>
                <a:highlight>
                  <a:srgbClr val="FFFFFF"/>
                </a:highlight>
                <a:latin typeface="Roboto"/>
                <a:ea typeface="Roboto"/>
                <a:cs typeface="Roboto"/>
                <a:sym typeface="Roboto"/>
              </a:rPr>
              <a:t>Which question(s) of the quiz have a lower completion rates? What do you think is the reason?</a:t>
            </a:r>
          </a:p>
          <a:p>
            <a:pPr marL="609585" indent="-507987">
              <a:lnSpc>
                <a:spcPct val="115000"/>
              </a:lnSpc>
              <a:buClr>
                <a:srgbClr val="222222"/>
              </a:buClr>
              <a:buSzPts val="2400"/>
              <a:buFont typeface="Roboto"/>
              <a:buAutoNum type="arabicPeriod"/>
            </a:pPr>
            <a:r>
              <a:rPr lang="en-US" sz="2800" b="0" i="0" dirty="0">
                <a:solidFill>
                  <a:srgbClr val="10162F"/>
                </a:solidFill>
                <a:effectLst/>
                <a:latin typeface="Apercu"/>
              </a:rPr>
              <a:t>What are the column names?</a:t>
            </a:r>
          </a:p>
          <a:p>
            <a:pPr marL="609585" indent="-507987">
              <a:lnSpc>
                <a:spcPct val="115000"/>
              </a:lnSpc>
              <a:buClr>
                <a:srgbClr val="222222"/>
              </a:buClr>
              <a:buSzPts val="2400"/>
              <a:buFont typeface="Roboto"/>
              <a:buAutoNum type="arabicPeriod"/>
            </a:pPr>
            <a:r>
              <a:rPr lang="en-US" sz="2800" b="0" i="0" dirty="0">
                <a:solidFill>
                  <a:srgbClr val="10162F"/>
                </a:solidFill>
                <a:effectLst/>
                <a:latin typeface="Apercu"/>
              </a:rPr>
              <a:t>So, who’s buying?</a:t>
            </a:r>
            <a:endParaRPr lang="en-US" sz="2800" dirty="0">
              <a:solidFill>
                <a:srgbClr val="10162F"/>
              </a:solidFill>
              <a:latin typeface="Apercu"/>
            </a:endParaRPr>
          </a:p>
          <a:p>
            <a:pPr marL="609585" indent="-507987">
              <a:lnSpc>
                <a:spcPct val="115000"/>
              </a:lnSpc>
              <a:buClr>
                <a:srgbClr val="222222"/>
              </a:buClr>
              <a:buSzPts val="2400"/>
              <a:buFont typeface="Roboto"/>
              <a:buAutoNum type="arabicPeriod"/>
            </a:pPr>
            <a:r>
              <a:rPr lang="en-US" sz="2800" dirty="0">
                <a:solidFill>
                  <a:srgbClr val="222222"/>
                </a:solidFill>
                <a:highlight>
                  <a:srgbClr val="FFFFFF"/>
                </a:highlight>
                <a:latin typeface="Roboto"/>
                <a:ea typeface="Roboto"/>
                <a:cs typeface="Roboto"/>
                <a:sym typeface="Roboto"/>
              </a:rPr>
              <a:t>What are some actionable insights for Warby Parker?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1004000" y="2057400"/>
            <a:ext cx="10184000" cy="2743200"/>
          </a:xfrm>
          <a:prstGeom prst="rect">
            <a:avLst/>
          </a:prstGeom>
          <a:noFill/>
          <a:ln>
            <a:noFill/>
          </a:ln>
        </p:spPr>
        <p:txBody>
          <a:bodyPr spcFirstLastPara="1" wrap="square" lIns="121900" tIns="121900" rIns="121900" bIns="121900" anchor="ctr" anchorCtr="0">
            <a:noAutofit/>
          </a:bodyPr>
          <a:lstStyle/>
          <a:p>
            <a:pPr algn="ctr" defTabSz="1219170">
              <a:buClr>
                <a:srgbClr val="000000"/>
              </a:buClr>
            </a:pPr>
            <a:r>
              <a:rPr lang="en" sz="6400" kern="0" dirty="0">
                <a:solidFill>
                  <a:srgbClr val="FFFFFF"/>
                </a:solidFill>
                <a:latin typeface="Roboto Black"/>
                <a:ea typeface="Roboto Black"/>
                <a:cs typeface="Roboto Black"/>
                <a:sym typeface="Roboto Black"/>
              </a:rPr>
              <a:t>1. Finding the Perfect Frame Survey</a:t>
            </a:r>
            <a:endParaRPr sz="1867" kern="0" dirty="0">
              <a:solidFill>
                <a:srgbClr val="000000"/>
              </a:solidFill>
              <a:latin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415600" y="390167"/>
            <a:ext cx="11360800" cy="1663716"/>
          </a:xfrm>
          <a:prstGeom prst="rect">
            <a:avLst/>
          </a:prstGeom>
          <a:noFill/>
          <a:ln>
            <a:noFill/>
          </a:ln>
        </p:spPr>
        <p:txBody>
          <a:bodyPr spcFirstLastPara="1" wrap="square" lIns="121900" tIns="121900" rIns="121900" bIns="121900" anchor="b" anchorCtr="0">
            <a:noAutofit/>
          </a:bodyPr>
          <a:lstStyle/>
          <a:p>
            <a:pPr marL="101598" marR="0" lvl="0" algn="l" defTabSz="914400" rtl="0" eaLnBrk="1" fontAlgn="auto" latinLnBrk="0" hangingPunct="1">
              <a:lnSpc>
                <a:spcPct val="115000"/>
              </a:lnSpc>
              <a:spcBef>
                <a:spcPts val="1467"/>
              </a:spcBef>
              <a:spcAft>
                <a:spcPts val="0"/>
              </a:spcAft>
              <a:buClr>
                <a:srgbClr val="222222"/>
              </a:buClr>
              <a:buSzPts val="2400"/>
              <a:tabLst/>
              <a:defRPr/>
            </a:pPr>
            <a:r>
              <a:rPr lang="en" sz="3200" b="1" dirty="0">
                <a:solidFill>
                  <a:srgbClr val="295269"/>
                </a:solidFill>
                <a:latin typeface="Roboto"/>
                <a:ea typeface="Roboto"/>
                <a:cs typeface="Roboto"/>
                <a:sym typeface="Roboto"/>
              </a:rPr>
              <a:t>Question 1 - </a:t>
            </a:r>
            <a:r>
              <a:rPr kumimoji="0" lang="en-US" sz="2800" b="0" i="0" u="none" strike="noStrike" kern="1200" cap="none" spc="0" normalizeH="0" baseline="0" noProof="0" dirty="0">
                <a:ln>
                  <a:noFill/>
                </a:ln>
                <a:solidFill>
                  <a:srgbClr val="222222"/>
                </a:solidFill>
                <a:effectLst/>
                <a:highlight>
                  <a:srgbClr val="FFFFFF"/>
                </a:highlight>
                <a:uLnTx/>
                <a:uFillTx/>
                <a:latin typeface="Roboto"/>
                <a:ea typeface="Roboto"/>
                <a:cs typeface="Roboto"/>
                <a:sym typeface="Roboto"/>
              </a:rPr>
              <a:t>Select all columns from the first 10 rows. What columns does the table have?</a:t>
            </a:r>
          </a:p>
          <a:p>
            <a:endParaRPr sz="3200" b="1" dirty="0">
              <a:solidFill>
                <a:srgbClr val="295269"/>
              </a:solidFill>
              <a:latin typeface="Roboto"/>
              <a:ea typeface="Roboto"/>
              <a:cs typeface="Roboto"/>
              <a:sym typeface="Roboto"/>
            </a:endParaRPr>
          </a:p>
        </p:txBody>
      </p:sp>
      <p:sp>
        <p:nvSpPr>
          <p:cNvPr id="323" name="Shape 323"/>
          <p:cNvSpPr txBox="1"/>
          <p:nvPr/>
        </p:nvSpPr>
        <p:spPr>
          <a:xfrm>
            <a:off x="2079773" y="2934929"/>
            <a:ext cx="8332588" cy="3614270"/>
          </a:xfrm>
          <a:prstGeom prst="rect">
            <a:avLst/>
          </a:prstGeom>
          <a:solidFill>
            <a:srgbClr val="D9D9D9">
              <a:alpha val="40565"/>
            </a:srgbClr>
          </a:solidFill>
          <a:ln>
            <a:noFill/>
          </a:ln>
        </p:spPr>
        <p:txBody>
          <a:bodyPr spcFirstLastPara="1" wrap="square" lIns="121900" tIns="121900" rIns="121900" bIns="121900" anchor="t" anchorCtr="0">
            <a:noAutofit/>
          </a:bodyPr>
          <a:lstStyle/>
          <a:p>
            <a:r>
              <a:rPr lang="en-US" sz="1200" dirty="0">
                <a:latin typeface="Monaco" pitchFamily="2" charset="77"/>
              </a:rPr>
              <a:t>Query:</a:t>
            </a:r>
            <a:endParaRPr lang="en-US" sz="1200" b="0" dirty="0">
              <a:effectLst/>
              <a:latin typeface="Monaco" pitchFamily="2" charset="77"/>
            </a:endParaRPr>
          </a:p>
          <a:p>
            <a:endParaRPr lang="en-US" sz="1200" dirty="0">
              <a:solidFill>
                <a:srgbClr val="0070C0"/>
              </a:solidFill>
              <a:latin typeface="Monaco" pitchFamily="2" charset="77"/>
            </a:endParaRPr>
          </a:p>
          <a:p>
            <a:r>
              <a:rPr lang="en-US" sz="1200" b="0" dirty="0">
                <a:solidFill>
                  <a:srgbClr val="0070C0"/>
                </a:solidFill>
                <a:effectLst/>
                <a:latin typeface="Monaco" pitchFamily="2" charset="77"/>
              </a:rPr>
              <a:t>SELECT</a:t>
            </a:r>
            <a:r>
              <a:rPr lang="en-US" sz="1200" b="0" dirty="0">
                <a:solidFill>
                  <a:srgbClr val="FFFFFF"/>
                </a:solidFill>
                <a:effectLst/>
                <a:latin typeface="Monaco" pitchFamily="2" charset="77"/>
              </a:rPr>
              <a:t> </a:t>
            </a:r>
            <a:r>
              <a:rPr lang="en-US" sz="1200" b="0" dirty="0">
                <a:effectLst/>
                <a:latin typeface="Monaco" pitchFamily="2" charset="77"/>
              </a:rPr>
              <a:t>*</a:t>
            </a:r>
            <a:r>
              <a:rPr lang="en-US" sz="1200" b="0" dirty="0">
                <a:solidFill>
                  <a:srgbClr val="FFFFFF"/>
                </a:solidFill>
                <a:effectLst/>
                <a:latin typeface="Monaco" pitchFamily="2" charset="77"/>
              </a:rPr>
              <a:t> </a:t>
            </a:r>
          </a:p>
          <a:p>
            <a:r>
              <a:rPr lang="en-US" sz="1200" b="0" dirty="0">
                <a:solidFill>
                  <a:srgbClr val="0070C0"/>
                </a:solidFill>
                <a:effectLst/>
                <a:latin typeface="Monaco" pitchFamily="2" charset="77"/>
              </a:rPr>
              <a:t>FROM</a:t>
            </a:r>
            <a:r>
              <a:rPr lang="en-US" sz="1200" b="0" dirty="0">
                <a:solidFill>
                  <a:srgbClr val="FFFFFF"/>
                </a:solidFill>
                <a:effectLst/>
                <a:latin typeface="Monaco" pitchFamily="2" charset="77"/>
              </a:rPr>
              <a:t> </a:t>
            </a:r>
            <a:r>
              <a:rPr lang="en-US" sz="1200" b="0" dirty="0">
                <a:effectLst/>
                <a:latin typeface="Monaco" pitchFamily="2" charset="77"/>
              </a:rPr>
              <a:t>survey</a:t>
            </a:r>
          </a:p>
          <a:p>
            <a:r>
              <a:rPr lang="en-US" sz="1200" b="0" dirty="0">
                <a:solidFill>
                  <a:srgbClr val="0070C0"/>
                </a:solidFill>
                <a:effectLst/>
                <a:latin typeface="Monaco" pitchFamily="2" charset="77"/>
              </a:rPr>
              <a:t>LIMIT</a:t>
            </a:r>
            <a:r>
              <a:rPr lang="en-US" sz="1200" b="0" dirty="0">
                <a:solidFill>
                  <a:srgbClr val="FFFFFF"/>
                </a:solidFill>
                <a:effectLst/>
                <a:latin typeface="Monaco" pitchFamily="2" charset="77"/>
              </a:rPr>
              <a:t> </a:t>
            </a:r>
            <a:r>
              <a:rPr lang="en-US" sz="1200" b="0" dirty="0">
                <a:solidFill>
                  <a:srgbClr val="FF8973"/>
                </a:solidFill>
                <a:effectLst/>
                <a:latin typeface="Monaco" pitchFamily="2" charset="77"/>
              </a:rPr>
              <a:t>10</a:t>
            </a:r>
            <a:r>
              <a:rPr lang="en-US" sz="1200" dirty="0">
                <a:latin typeface="Monaco" pitchFamily="2" charset="77"/>
              </a:rPr>
              <a:t>;</a:t>
            </a:r>
          </a:p>
          <a:p>
            <a:endParaRPr lang="en-US" sz="1200" dirty="0">
              <a:latin typeface="Monaco" pitchFamily="2" charset="77"/>
            </a:endParaRPr>
          </a:p>
          <a:p>
            <a:r>
              <a:rPr lang="en-US" sz="1200" dirty="0">
                <a:latin typeface="Monaco" pitchFamily="2" charset="77"/>
              </a:rPr>
              <a:t>Results:</a:t>
            </a:r>
          </a:p>
          <a:p>
            <a:endParaRPr lang="en-US" sz="1200" b="0" dirty="0">
              <a:solidFill>
                <a:srgbClr val="FFFFFF"/>
              </a:solidFill>
              <a:effectLst/>
              <a:latin typeface="Monaco" pitchFamily="2" charset="77"/>
            </a:endParaRPr>
          </a:p>
          <a:p>
            <a:endParaRPr lang="en-US" sz="1200" b="0" dirty="0">
              <a:solidFill>
                <a:srgbClr val="FFFFFF"/>
              </a:solidFill>
              <a:effectLst/>
              <a:latin typeface="Monaco" pitchFamily="2" charset="77"/>
            </a:endParaRPr>
          </a:p>
          <a:p>
            <a:endParaRPr sz="1200" dirty="0">
              <a:latin typeface="Courier New"/>
              <a:ea typeface="Courier New"/>
              <a:cs typeface="Courier New"/>
              <a:sym typeface="Courier New"/>
            </a:endParaRPr>
          </a:p>
        </p:txBody>
      </p:sp>
      <p:sp>
        <p:nvSpPr>
          <p:cNvPr id="324" name="Shape 324"/>
          <p:cNvSpPr txBox="1"/>
          <p:nvPr/>
        </p:nvSpPr>
        <p:spPr>
          <a:xfrm>
            <a:off x="415600" y="1524276"/>
            <a:ext cx="11620855" cy="774915"/>
          </a:xfrm>
          <a:prstGeom prst="rect">
            <a:avLst/>
          </a:prstGeom>
          <a:noFill/>
          <a:ln w="9525" cap="flat" cmpd="sng">
            <a:solidFill>
              <a:srgbClr val="B7B7B7"/>
            </a:solidFill>
            <a:prstDash val="solid"/>
            <a:round/>
            <a:headEnd type="none" w="sm" len="sm"/>
            <a:tailEnd type="none" w="sm" len="sm"/>
          </a:ln>
        </p:spPr>
        <p:txBody>
          <a:bodyPr spcFirstLastPara="1" wrap="square" lIns="121900" tIns="121900" rIns="121900" bIns="121900" anchor="t" anchorCtr="0">
            <a:noAutofit/>
          </a:bodyPr>
          <a:lstStyle/>
          <a:p>
            <a:pPr>
              <a:lnSpc>
                <a:spcPct val="115000"/>
              </a:lnSpc>
              <a:buClr>
                <a:schemeClr val="dk1"/>
              </a:buClr>
              <a:buSzPts val="1100"/>
            </a:pPr>
            <a:r>
              <a:rPr lang="en-US" sz="1600" dirty="0">
                <a:latin typeface="Roboto"/>
                <a:ea typeface="Roboto"/>
                <a:cs typeface="Roboto"/>
                <a:sym typeface="Roboto"/>
              </a:rPr>
              <a:t>The survey table only has three columns. A question column, </a:t>
            </a:r>
            <a:r>
              <a:rPr lang="en-US" sz="1600" dirty="0" err="1">
                <a:latin typeface="Roboto"/>
                <a:ea typeface="Roboto"/>
                <a:cs typeface="Roboto"/>
                <a:sym typeface="Roboto"/>
              </a:rPr>
              <a:t>user_id</a:t>
            </a:r>
            <a:r>
              <a:rPr lang="en-US" sz="1600" dirty="0">
                <a:latin typeface="Roboto"/>
                <a:ea typeface="Roboto"/>
                <a:cs typeface="Roboto"/>
                <a:sym typeface="Roboto"/>
              </a:rPr>
              <a:t> column and response column.</a:t>
            </a:r>
          </a:p>
        </p:txBody>
      </p:sp>
      <p:pic>
        <p:nvPicPr>
          <p:cNvPr id="13" name="Picture 12">
            <a:extLst>
              <a:ext uri="{FF2B5EF4-FFF2-40B4-BE49-F238E27FC236}">
                <a16:creationId xmlns:a16="http://schemas.microsoft.com/office/drawing/2014/main" id="{40773A03-1A96-2389-5BE1-DF701F8B09D4}"/>
              </a:ext>
            </a:extLst>
          </p:cNvPr>
          <p:cNvPicPr>
            <a:picLocks noChangeAspect="1"/>
          </p:cNvPicPr>
          <p:nvPr/>
        </p:nvPicPr>
        <p:blipFill>
          <a:blip r:embed="rId3"/>
          <a:stretch>
            <a:fillRect/>
          </a:stretch>
        </p:blipFill>
        <p:spPr>
          <a:xfrm>
            <a:off x="2339827" y="4505683"/>
            <a:ext cx="7772400" cy="196215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1004000" y="2057400"/>
            <a:ext cx="10184000" cy="2743200"/>
          </a:xfrm>
          <a:prstGeom prst="rect">
            <a:avLst/>
          </a:prstGeom>
          <a:noFill/>
          <a:ln>
            <a:noFill/>
          </a:ln>
        </p:spPr>
        <p:txBody>
          <a:bodyPr spcFirstLastPara="1" wrap="square" lIns="121900" tIns="121900" rIns="121900" bIns="121900" anchor="ctr" anchorCtr="0">
            <a:no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 sz="6400" kern="0" dirty="0">
                <a:solidFill>
                  <a:srgbClr val="FFFFFF"/>
                </a:solidFill>
                <a:latin typeface="Roboto Black"/>
                <a:ea typeface="Roboto Black"/>
                <a:cs typeface="Roboto Black"/>
                <a:sym typeface="Roboto Black"/>
              </a:rPr>
              <a:t>2</a:t>
            </a:r>
            <a:r>
              <a:rPr kumimoji="0" lang="en" sz="6400" b="0" i="0" u="none" strike="noStrike" kern="0" cap="none" spc="0" normalizeH="0" baseline="0" noProof="0" dirty="0">
                <a:ln>
                  <a:noFill/>
                </a:ln>
                <a:solidFill>
                  <a:srgbClr val="FFFFFF"/>
                </a:solidFill>
                <a:effectLst/>
                <a:uLnTx/>
                <a:uFillTx/>
                <a:latin typeface="Roboto Black"/>
                <a:ea typeface="Roboto Black"/>
                <a:cs typeface="Roboto Black"/>
                <a:sym typeface="Roboto Black"/>
              </a:rPr>
              <a:t>. </a:t>
            </a:r>
            <a:r>
              <a:rPr lang="en" sz="6400" kern="0" dirty="0">
                <a:solidFill>
                  <a:srgbClr val="FFFFFF"/>
                </a:solidFill>
                <a:latin typeface="Roboto Black"/>
                <a:ea typeface="Roboto Black"/>
                <a:cs typeface="Roboto Black"/>
                <a:sym typeface="Roboto Black"/>
              </a:rPr>
              <a:t>Finding When Users Give Up</a:t>
            </a:r>
            <a:endParaRPr kumimoji="0" sz="1867" b="0" i="0" u="none" strike="noStrike" kern="0" cap="none" spc="0" normalizeH="0" baseline="0" noProof="0" dirty="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916133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415600" y="390167"/>
            <a:ext cx="11360800" cy="1663716"/>
          </a:xfrm>
          <a:prstGeom prst="rect">
            <a:avLst/>
          </a:prstGeom>
          <a:noFill/>
          <a:ln>
            <a:noFill/>
          </a:ln>
        </p:spPr>
        <p:txBody>
          <a:bodyPr spcFirstLastPara="1" wrap="square" lIns="121900" tIns="121900" rIns="121900" bIns="121900" anchor="b" anchorCtr="0">
            <a:noAutofit/>
          </a:bodyPr>
          <a:lstStyle/>
          <a:p>
            <a:pPr marL="101598" marR="0" lvl="0" algn="l" defTabSz="914400" rtl="0" eaLnBrk="1" fontAlgn="auto" latinLnBrk="0" hangingPunct="1">
              <a:lnSpc>
                <a:spcPct val="115000"/>
              </a:lnSpc>
              <a:spcBef>
                <a:spcPts val="1467"/>
              </a:spcBef>
              <a:spcAft>
                <a:spcPts val="0"/>
              </a:spcAft>
              <a:buClr>
                <a:srgbClr val="222222"/>
              </a:buClr>
              <a:buSzPts val="2400"/>
              <a:tabLst/>
              <a:defRPr/>
            </a:pPr>
            <a:r>
              <a:rPr lang="en" sz="3200" b="1" dirty="0">
                <a:solidFill>
                  <a:srgbClr val="295269"/>
                </a:solidFill>
                <a:latin typeface="Roboto"/>
                <a:ea typeface="Roboto"/>
                <a:cs typeface="Roboto"/>
                <a:sym typeface="Roboto"/>
              </a:rPr>
              <a:t>Question 2 - </a:t>
            </a:r>
            <a:r>
              <a:rPr kumimoji="0" lang="en-US" sz="2800" b="0" i="0" u="none" strike="noStrike" kern="1200" cap="none" spc="0" normalizeH="0" baseline="0" noProof="0" dirty="0">
                <a:ln>
                  <a:noFill/>
                </a:ln>
                <a:solidFill>
                  <a:srgbClr val="222222"/>
                </a:solidFill>
                <a:effectLst/>
                <a:highlight>
                  <a:srgbClr val="FFFFFF"/>
                </a:highlight>
                <a:uLnTx/>
                <a:uFillTx/>
                <a:latin typeface="Roboto"/>
                <a:ea typeface="Roboto"/>
                <a:cs typeface="Roboto"/>
                <a:sym typeface="Roboto"/>
              </a:rPr>
              <a:t>Create a quiz funnel using the GROUP BY command. What is the number of responses for each question?</a:t>
            </a:r>
          </a:p>
          <a:p>
            <a:endParaRPr sz="3200" b="1" dirty="0">
              <a:solidFill>
                <a:srgbClr val="295269"/>
              </a:solidFill>
              <a:latin typeface="Roboto"/>
              <a:ea typeface="Roboto"/>
              <a:cs typeface="Roboto"/>
              <a:sym typeface="Roboto"/>
            </a:endParaRPr>
          </a:p>
        </p:txBody>
      </p:sp>
      <p:sp>
        <p:nvSpPr>
          <p:cNvPr id="323" name="Shape 323"/>
          <p:cNvSpPr txBox="1"/>
          <p:nvPr/>
        </p:nvSpPr>
        <p:spPr>
          <a:xfrm>
            <a:off x="3481013" y="3041566"/>
            <a:ext cx="5161200" cy="3426267"/>
          </a:xfrm>
          <a:prstGeom prst="rect">
            <a:avLst/>
          </a:prstGeom>
          <a:solidFill>
            <a:srgbClr val="D9D9D9">
              <a:alpha val="40565"/>
            </a:srgbClr>
          </a:solidFill>
          <a:ln>
            <a:noFill/>
          </a:ln>
        </p:spPr>
        <p:txBody>
          <a:bodyPr spcFirstLastPara="1" wrap="square" lIns="121900" tIns="121900" rIns="121900" bIns="121900" anchor="t" anchorCtr="0">
            <a:noAutofit/>
          </a:bodyPr>
          <a:lstStyle/>
          <a:p>
            <a:r>
              <a:rPr lang="en-US" sz="1200" dirty="0">
                <a:latin typeface="Monaco" pitchFamily="2" charset="77"/>
              </a:rPr>
              <a:t>Query:</a:t>
            </a:r>
            <a:endParaRPr lang="en-US" sz="1200" b="0" dirty="0">
              <a:effectLst/>
              <a:latin typeface="Monaco" pitchFamily="2" charset="77"/>
            </a:endParaRPr>
          </a:p>
          <a:p>
            <a:endParaRPr lang="en-US" sz="1200" dirty="0">
              <a:solidFill>
                <a:srgbClr val="0070C0"/>
              </a:solidFill>
              <a:latin typeface="Monaco" pitchFamily="2" charset="77"/>
            </a:endParaRPr>
          </a:p>
          <a:p>
            <a:r>
              <a:rPr lang="en-US" sz="1200" b="0" dirty="0">
                <a:solidFill>
                  <a:srgbClr val="0070C0"/>
                </a:solidFill>
                <a:effectLst/>
                <a:latin typeface="Monaco" pitchFamily="2" charset="77"/>
              </a:rPr>
              <a:t>SELECT</a:t>
            </a:r>
            <a:r>
              <a:rPr lang="en-US" sz="1200" b="0" dirty="0">
                <a:solidFill>
                  <a:srgbClr val="FFFFFF"/>
                </a:solidFill>
                <a:effectLst/>
                <a:latin typeface="Monaco" pitchFamily="2" charset="77"/>
              </a:rPr>
              <a:t> </a:t>
            </a:r>
            <a:r>
              <a:rPr lang="en-US" sz="1200" b="0" dirty="0">
                <a:effectLst/>
                <a:latin typeface="Monaco" pitchFamily="2" charset="77"/>
              </a:rPr>
              <a:t>question, </a:t>
            </a:r>
            <a:r>
              <a:rPr lang="en-US" sz="1200" b="0" dirty="0">
                <a:solidFill>
                  <a:srgbClr val="0070C0"/>
                </a:solidFill>
                <a:effectLst/>
                <a:latin typeface="Monaco" pitchFamily="2" charset="77"/>
              </a:rPr>
              <a:t>COUNT</a:t>
            </a:r>
            <a:r>
              <a:rPr lang="en-US" sz="1200" b="0" dirty="0">
                <a:solidFill>
                  <a:srgbClr val="EA6C8B"/>
                </a:solidFill>
                <a:effectLst/>
                <a:latin typeface="Monaco" pitchFamily="2" charset="77"/>
              </a:rPr>
              <a:t>(</a:t>
            </a:r>
            <a:r>
              <a:rPr lang="en-US" sz="1200" b="0" dirty="0">
                <a:solidFill>
                  <a:srgbClr val="0070C0"/>
                </a:solidFill>
                <a:effectLst/>
                <a:latin typeface="Monaco" pitchFamily="2" charset="77"/>
              </a:rPr>
              <a:t>DISTINCT</a:t>
            </a:r>
            <a:r>
              <a:rPr lang="en-US" sz="1200" b="0" dirty="0">
                <a:solidFill>
                  <a:srgbClr val="FFFFFF"/>
                </a:solidFill>
                <a:effectLst/>
                <a:latin typeface="Monaco" pitchFamily="2" charset="77"/>
              </a:rPr>
              <a:t> </a:t>
            </a:r>
            <a:r>
              <a:rPr lang="en-US" sz="1200" b="0" dirty="0">
                <a:effectLst/>
                <a:latin typeface="Monaco" pitchFamily="2" charset="77"/>
              </a:rPr>
              <a:t>user_id</a:t>
            </a:r>
            <a:r>
              <a:rPr lang="en-US" sz="1200" b="0" dirty="0">
                <a:solidFill>
                  <a:srgbClr val="EA6C8B"/>
                </a:solidFill>
                <a:effectLst/>
                <a:latin typeface="Monaco" pitchFamily="2" charset="77"/>
              </a:rPr>
              <a:t>)</a:t>
            </a:r>
            <a:endParaRPr lang="en-US" sz="1200" b="0" dirty="0">
              <a:solidFill>
                <a:srgbClr val="FFFFFF"/>
              </a:solidFill>
              <a:effectLst/>
              <a:latin typeface="Monaco" pitchFamily="2" charset="77"/>
            </a:endParaRPr>
          </a:p>
          <a:p>
            <a:r>
              <a:rPr lang="en-US" sz="1200" b="0" dirty="0">
                <a:solidFill>
                  <a:srgbClr val="0070C0"/>
                </a:solidFill>
                <a:effectLst/>
                <a:latin typeface="Monaco" pitchFamily="2" charset="77"/>
              </a:rPr>
              <a:t>FROM</a:t>
            </a:r>
            <a:r>
              <a:rPr lang="en-US" sz="1200" b="0" dirty="0">
                <a:solidFill>
                  <a:srgbClr val="FFFFFF"/>
                </a:solidFill>
                <a:effectLst/>
                <a:latin typeface="Monaco" pitchFamily="2" charset="77"/>
              </a:rPr>
              <a:t> </a:t>
            </a:r>
            <a:r>
              <a:rPr lang="en-US" sz="1200" b="0" dirty="0">
                <a:effectLst/>
                <a:latin typeface="Monaco" pitchFamily="2" charset="77"/>
              </a:rPr>
              <a:t>survey</a:t>
            </a:r>
          </a:p>
          <a:p>
            <a:r>
              <a:rPr lang="en-US" sz="1200" b="0" dirty="0">
                <a:solidFill>
                  <a:srgbClr val="0070C0"/>
                </a:solidFill>
                <a:effectLst/>
                <a:latin typeface="Monaco" pitchFamily="2" charset="77"/>
              </a:rPr>
              <a:t>GROUP BY </a:t>
            </a:r>
            <a:r>
              <a:rPr lang="en-US" sz="1200" b="0" dirty="0">
                <a:effectLst/>
                <a:latin typeface="Monaco" pitchFamily="2" charset="77"/>
              </a:rPr>
              <a:t>question;</a:t>
            </a:r>
          </a:p>
          <a:p>
            <a:endParaRPr lang="en-US" sz="1200" dirty="0">
              <a:latin typeface="Monaco" pitchFamily="2" charset="77"/>
            </a:endParaRPr>
          </a:p>
          <a:p>
            <a:r>
              <a:rPr lang="en-US" sz="1200" dirty="0">
                <a:latin typeface="Monaco" pitchFamily="2" charset="77"/>
              </a:rPr>
              <a:t>Results:</a:t>
            </a:r>
          </a:p>
          <a:p>
            <a:endParaRPr lang="en-US" sz="1200" b="0" dirty="0">
              <a:solidFill>
                <a:srgbClr val="FFFFFF"/>
              </a:solidFill>
              <a:effectLst/>
              <a:latin typeface="Monaco" pitchFamily="2" charset="77"/>
            </a:endParaRPr>
          </a:p>
          <a:p>
            <a:endParaRPr lang="en-US" sz="1200" b="0" dirty="0">
              <a:solidFill>
                <a:srgbClr val="FFFFFF"/>
              </a:solidFill>
              <a:effectLst/>
              <a:latin typeface="Monaco" pitchFamily="2" charset="77"/>
            </a:endParaRPr>
          </a:p>
          <a:p>
            <a:endParaRPr sz="1200" dirty="0">
              <a:latin typeface="Courier New"/>
              <a:ea typeface="Courier New"/>
              <a:cs typeface="Courier New"/>
              <a:sym typeface="Courier New"/>
            </a:endParaRPr>
          </a:p>
        </p:txBody>
      </p:sp>
      <p:sp>
        <p:nvSpPr>
          <p:cNvPr id="324" name="Shape 324"/>
          <p:cNvSpPr txBox="1"/>
          <p:nvPr/>
        </p:nvSpPr>
        <p:spPr>
          <a:xfrm>
            <a:off x="415600" y="1524276"/>
            <a:ext cx="11620855" cy="1155789"/>
          </a:xfrm>
          <a:prstGeom prst="rect">
            <a:avLst/>
          </a:prstGeom>
          <a:noFill/>
          <a:ln w="9525" cap="flat" cmpd="sng">
            <a:solidFill>
              <a:srgbClr val="B7B7B7"/>
            </a:solidFill>
            <a:prstDash val="solid"/>
            <a:round/>
            <a:headEnd type="none" w="sm" len="sm"/>
            <a:tailEnd type="none" w="sm" len="sm"/>
          </a:ln>
        </p:spPr>
        <p:txBody>
          <a:bodyPr spcFirstLastPara="1" wrap="square" lIns="121900" tIns="121900" rIns="121900" bIns="121900" anchor="t" anchorCtr="0">
            <a:noAutofit/>
          </a:bodyPr>
          <a:lstStyle/>
          <a:p>
            <a:pPr>
              <a:lnSpc>
                <a:spcPct val="115000"/>
              </a:lnSpc>
              <a:buClr>
                <a:schemeClr val="dk1"/>
              </a:buClr>
              <a:buSzPts val="1100"/>
            </a:pPr>
            <a:r>
              <a:rPr lang="en-US" sz="1600" dirty="0">
                <a:latin typeface="Roboto"/>
                <a:ea typeface="Roboto"/>
                <a:cs typeface="Roboto"/>
                <a:sym typeface="Roboto"/>
              </a:rPr>
              <a:t>The number of responses for each question are as follows. For question 1 all 500 participants answered the question. For question 2, 475 participants answered the question. For question 3, 380 participants answered the question. For question 4, 361 participants answered. And for question 5, 270 participants answered.</a:t>
            </a:r>
          </a:p>
        </p:txBody>
      </p:sp>
      <p:pic>
        <p:nvPicPr>
          <p:cNvPr id="4" name="Picture 3">
            <a:extLst>
              <a:ext uri="{FF2B5EF4-FFF2-40B4-BE49-F238E27FC236}">
                <a16:creationId xmlns:a16="http://schemas.microsoft.com/office/drawing/2014/main" id="{0CE3AEEC-8273-AC83-2BE5-781276B1335C}"/>
              </a:ext>
            </a:extLst>
          </p:cNvPr>
          <p:cNvPicPr>
            <a:picLocks noChangeAspect="1"/>
          </p:cNvPicPr>
          <p:nvPr/>
        </p:nvPicPr>
        <p:blipFill>
          <a:blip r:embed="rId3"/>
          <a:stretch>
            <a:fillRect/>
          </a:stretch>
        </p:blipFill>
        <p:spPr>
          <a:xfrm>
            <a:off x="3674013" y="4588831"/>
            <a:ext cx="4775200" cy="1257300"/>
          </a:xfrm>
          <a:prstGeom prst="rect">
            <a:avLst/>
          </a:prstGeom>
        </p:spPr>
      </p:pic>
    </p:spTree>
    <p:extLst>
      <p:ext uri="{BB962C8B-B14F-4D97-AF65-F5344CB8AC3E}">
        <p14:creationId xmlns:p14="http://schemas.microsoft.com/office/powerpoint/2010/main" val="2123763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1004000" y="2057400"/>
            <a:ext cx="10184000" cy="2743200"/>
          </a:xfrm>
          <a:prstGeom prst="rect">
            <a:avLst/>
          </a:prstGeom>
          <a:noFill/>
          <a:ln>
            <a:noFill/>
          </a:ln>
        </p:spPr>
        <p:txBody>
          <a:bodyPr spcFirstLastPara="1" wrap="square" lIns="121900" tIns="121900" rIns="121900" bIns="121900" anchor="ctr" anchorCtr="0">
            <a:no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 sz="6400" kern="0" dirty="0">
                <a:solidFill>
                  <a:srgbClr val="FFFFFF"/>
                </a:solidFill>
                <a:latin typeface="Roboto Black"/>
                <a:ea typeface="Roboto Black"/>
                <a:cs typeface="Roboto Black"/>
                <a:sym typeface="Roboto Black"/>
              </a:rPr>
              <a:t>3</a:t>
            </a:r>
            <a:r>
              <a:rPr kumimoji="0" lang="en" sz="6400" b="0" i="0" u="none" strike="noStrike" kern="0" cap="none" spc="0" normalizeH="0" baseline="0" noProof="0" dirty="0">
                <a:ln>
                  <a:noFill/>
                </a:ln>
                <a:solidFill>
                  <a:srgbClr val="FFFFFF"/>
                </a:solidFill>
                <a:effectLst/>
                <a:uLnTx/>
                <a:uFillTx/>
                <a:latin typeface="Roboto Black"/>
                <a:ea typeface="Roboto Black"/>
                <a:cs typeface="Roboto Black"/>
                <a:sym typeface="Roboto Black"/>
              </a:rPr>
              <a:t>. </a:t>
            </a:r>
            <a:r>
              <a:rPr lang="en" sz="6400" kern="0" dirty="0">
                <a:solidFill>
                  <a:srgbClr val="FFFFFF"/>
                </a:solidFill>
                <a:latin typeface="Roboto Black"/>
                <a:ea typeface="Roboto Black"/>
                <a:cs typeface="Roboto Black"/>
                <a:sym typeface="Roboto Black"/>
              </a:rPr>
              <a:t>Percentages of The Different Questions Answered</a:t>
            </a:r>
            <a:endParaRPr kumimoji="0" sz="1867" b="0" i="0" u="none" strike="noStrike" kern="0" cap="none" spc="0" normalizeH="0" baseline="0" noProof="0" dirty="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2726018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415600" y="0"/>
            <a:ext cx="11360800" cy="2092271"/>
          </a:xfrm>
          <a:prstGeom prst="rect">
            <a:avLst/>
          </a:prstGeom>
          <a:noFill/>
          <a:ln>
            <a:noFill/>
          </a:ln>
        </p:spPr>
        <p:txBody>
          <a:bodyPr spcFirstLastPara="1" wrap="square" lIns="121900" tIns="121900" rIns="121900" bIns="121900" anchor="b" anchorCtr="0">
            <a:noAutofit/>
          </a:bodyPr>
          <a:lstStyle/>
          <a:p>
            <a:pPr algn="l"/>
            <a:r>
              <a:rPr lang="en-US" sz="3200" b="1" dirty="0">
                <a:solidFill>
                  <a:srgbClr val="295269"/>
                </a:solidFill>
                <a:latin typeface="Roboto"/>
                <a:ea typeface="Roboto"/>
                <a:cs typeface="Roboto"/>
                <a:sym typeface="Roboto"/>
              </a:rPr>
              <a:t>Question 3 - </a:t>
            </a:r>
            <a:r>
              <a:rPr lang="en-US" sz="2800" dirty="0">
                <a:solidFill>
                  <a:srgbClr val="10162F"/>
                </a:solidFill>
                <a:effectLst/>
                <a:latin typeface="Roboto" panose="02000000000000000000" pitchFamily="2" charset="0"/>
                <a:ea typeface="Roboto" panose="02000000000000000000" pitchFamily="2" charset="0"/>
                <a:cs typeface="Roboto" panose="02000000000000000000" pitchFamily="2" charset="0"/>
              </a:rPr>
              <a:t>Which question(s) of the quiz have a lower completion rates?</a:t>
            </a:r>
            <a:r>
              <a:rPr lang="en-US" sz="2800" dirty="0">
                <a:solidFill>
                  <a:srgbClr val="10162F"/>
                </a:solidFill>
                <a:latin typeface="Roboto" panose="02000000000000000000" pitchFamily="2" charset="0"/>
                <a:ea typeface="Roboto" panose="02000000000000000000" pitchFamily="2" charset="0"/>
                <a:cs typeface="Roboto" panose="02000000000000000000" pitchFamily="2" charset="0"/>
              </a:rPr>
              <a:t> </a:t>
            </a:r>
            <a:r>
              <a:rPr lang="en-US" sz="2800" dirty="0">
                <a:solidFill>
                  <a:srgbClr val="10162F"/>
                </a:solidFill>
                <a:effectLst/>
                <a:latin typeface="Roboto" panose="02000000000000000000" pitchFamily="2" charset="0"/>
                <a:ea typeface="Roboto" panose="02000000000000000000" pitchFamily="2" charset="0"/>
                <a:cs typeface="Roboto" panose="02000000000000000000" pitchFamily="2" charset="0"/>
              </a:rPr>
              <a:t>What do you think is the reason?</a:t>
            </a:r>
          </a:p>
          <a:p>
            <a:pPr marL="101598">
              <a:lnSpc>
                <a:spcPct val="115000"/>
              </a:lnSpc>
              <a:spcBef>
                <a:spcPts val="1467"/>
              </a:spcBef>
              <a:buClr>
                <a:srgbClr val="222222"/>
              </a:buClr>
              <a:buSzPts val="2400"/>
              <a:defRPr/>
            </a:pPr>
            <a:endParaRPr lang="en-US" sz="3200" b="1" dirty="0">
              <a:solidFill>
                <a:srgbClr val="295269"/>
              </a:solidFill>
              <a:latin typeface="Roboto"/>
              <a:ea typeface="Roboto"/>
              <a:cs typeface="Roboto"/>
              <a:sym typeface="Roboto"/>
            </a:endParaRPr>
          </a:p>
        </p:txBody>
      </p:sp>
      <p:sp>
        <p:nvSpPr>
          <p:cNvPr id="323" name="Shape 323"/>
          <p:cNvSpPr txBox="1"/>
          <p:nvPr/>
        </p:nvSpPr>
        <p:spPr>
          <a:xfrm>
            <a:off x="2844801" y="2789694"/>
            <a:ext cx="6502400" cy="2412719"/>
          </a:xfrm>
          <a:prstGeom prst="rect">
            <a:avLst/>
          </a:prstGeom>
          <a:solidFill>
            <a:srgbClr val="D9D9D9">
              <a:alpha val="40565"/>
            </a:srgbClr>
          </a:solidFill>
          <a:ln>
            <a:noFill/>
          </a:ln>
        </p:spPr>
        <p:txBody>
          <a:bodyPr spcFirstLastPara="1" wrap="square" lIns="121900" tIns="121900" rIns="121900" bIns="121900" anchor="t" anchorCtr="0">
            <a:noAutofit/>
          </a:bodyPr>
          <a:lstStyle/>
          <a:p>
            <a:r>
              <a:rPr lang="en-US" sz="1200" dirty="0">
                <a:latin typeface="Monaco" pitchFamily="2" charset="77"/>
              </a:rPr>
              <a:t>Query:</a:t>
            </a:r>
            <a:endParaRPr lang="en-US" sz="1200" b="0" dirty="0">
              <a:effectLst/>
              <a:latin typeface="Monaco" pitchFamily="2" charset="77"/>
            </a:endParaRPr>
          </a:p>
          <a:p>
            <a:endParaRPr lang="en-US" sz="1200" dirty="0">
              <a:solidFill>
                <a:srgbClr val="0070C0"/>
              </a:solidFill>
              <a:latin typeface="Monaco" pitchFamily="2" charset="77"/>
            </a:endParaRPr>
          </a:p>
          <a:p>
            <a:r>
              <a:rPr lang="en-US" sz="1200" b="0" dirty="0">
                <a:effectLst/>
                <a:latin typeface="Roboto" panose="02000000000000000000" pitchFamily="2" charset="0"/>
                <a:ea typeface="Roboto" panose="02000000000000000000" pitchFamily="2" charset="0"/>
                <a:cs typeface="Roboto" panose="02000000000000000000" pitchFamily="2" charset="0"/>
              </a:rPr>
              <a:t>I used the results from the previous query.</a:t>
            </a:r>
          </a:p>
          <a:p>
            <a:r>
              <a:rPr lang="en-US" sz="1200" b="0" dirty="0">
                <a:solidFill>
                  <a:srgbClr val="0070C0"/>
                </a:solidFill>
                <a:effectLst/>
                <a:latin typeface="Monaco" pitchFamily="2" charset="77"/>
              </a:rPr>
              <a:t>SELECT</a:t>
            </a:r>
            <a:r>
              <a:rPr lang="en-US" sz="1200" b="0" dirty="0">
                <a:solidFill>
                  <a:srgbClr val="FFFFFF"/>
                </a:solidFill>
                <a:effectLst/>
                <a:latin typeface="Monaco" pitchFamily="2" charset="77"/>
              </a:rPr>
              <a:t> </a:t>
            </a:r>
            <a:r>
              <a:rPr lang="en-US" sz="1200" b="0" dirty="0">
                <a:effectLst/>
                <a:latin typeface="Monaco" pitchFamily="2" charset="77"/>
              </a:rPr>
              <a:t>question, </a:t>
            </a:r>
            <a:r>
              <a:rPr lang="en-US" sz="1200" b="0" dirty="0">
                <a:solidFill>
                  <a:srgbClr val="0070C0"/>
                </a:solidFill>
                <a:effectLst/>
                <a:latin typeface="Monaco" pitchFamily="2" charset="77"/>
              </a:rPr>
              <a:t>COUNT</a:t>
            </a:r>
            <a:r>
              <a:rPr lang="en-US" sz="1200" b="0" dirty="0">
                <a:solidFill>
                  <a:srgbClr val="EA6C8B"/>
                </a:solidFill>
                <a:effectLst/>
                <a:latin typeface="Monaco" pitchFamily="2" charset="77"/>
              </a:rPr>
              <a:t>(</a:t>
            </a:r>
            <a:r>
              <a:rPr lang="en-US" sz="1200" b="0" dirty="0">
                <a:solidFill>
                  <a:srgbClr val="0070C0"/>
                </a:solidFill>
                <a:effectLst/>
                <a:latin typeface="Monaco" pitchFamily="2" charset="77"/>
              </a:rPr>
              <a:t>DISTINCT</a:t>
            </a:r>
            <a:r>
              <a:rPr lang="en-US" sz="1200" b="0" dirty="0">
                <a:solidFill>
                  <a:srgbClr val="FFFFFF"/>
                </a:solidFill>
                <a:effectLst/>
                <a:latin typeface="Monaco" pitchFamily="2" charset="77"/>
              </a:rPr>
              <a:t> </a:t>
            </a:r>
            <a:r>
              <a:rPr lang="en-US" sz="1200" b="0" dirty="0">
                <a:effectLst/>
                <a:latin typeface="Monaco" pitchFamily="2" charset="77"/>
              </a:rPr>
              <a:t>user_id</a:t>
            </a:r>
            <a:r>
              <a:rPr lang="en-US" sz="1200" b="0" dirty="0">
                <a:solidFill>
                  <a:srgbClr val="EA6C8B"/>
                </a:solidFill>
                <a:effectLst/>
                <a:latin typeface="Monaco" pitchFamily="2" charset="77"/>
              </a:rPr>
              <a:t>)</a:t>
            </a:r>
            <a:endParaRPr lang="en-US" sz="1200" b="0" dirty="0">
              <a:solidFill>
                <a:srgbClr val="FFFFFF"/>
              </a:solidFill>
              <a:effectLst/>
              <a:latin typeface="Monaco" pitchFamily="2" charset="77"/>
            </a:endParaRPr>
          </a:p>
          <a:p>
            <a:r>
              <a:rPr lang="en-US" sz="1200" b="0" dirty="0">
                <a:solidFill>
                  <a:srgbClr val="0070C0"/>
                </a:solidFill>
                <a:effectLst/>
                <a:latin typeface="Monaco" pitchFamily="2" charset="77"/>
              </a:rPr>
              <a:t>FROM</a:t>
            </a:r>
            <a:r>
              <a:rPr lang="en-US" sz="1200" b="0" dirty="0">
                <a:solidFill>
                  <a:srgbClr val="FFFFFF"/>
                </a:solidFill>
                <a:effectLst/>
                <a:latin typeface="Monaco" pitchFamily="2" charset="77"/>
              </a:rPr>
              <a:t> </a:t>
            </a:r>
            <a:r>
              <a:rPr lang="en-US" sz="1200" b="0" dirty="0">
                <a:effectLst/>
                <a:latin typeface="Monaco" pitchFamily="2" charset="77"/>
              </a:rPr>
              <a:t>survey</a:t>
            </a:r>
          </a:p>
          <a:p>
            <a:r>
              <a:rPr lang="en-US" sz="1200" b="0" dirty="0">
                <a:solidFill>
                  <a:srgbClr val="0070C0"/>
                </a:solidFill>
                <a:effectLst/>
                <a:latin typeface="Monaco" pitchFamily="2" charset="77"/>
              </a:rPr>
              <a:t>GROUP BY </a:t>
            </a:r>
            <a:r>
              <a:rPr lang="en-US" sz="1200" b="0" dirty="0">
                <a:effectLst/>
                <a:latin typeface="Monaco" pitchFamily="2" charset="77"/>
              </a:rPr>
              <a:t>question;</a:t>
            </a:r>
            <a:endParaRPr lang="en-US" sz="1200" dirty="0">
              <a:latin typeface="Monaco" pitchFamily="2" charset="77"/>
            </a:endParaRPr>
          </a:p>
          <a:p>
            <a:endParaRPr lang="en-US" sz="1200" dirty="0">
              <a:latin typeface="Monaco" pitchFamily="2" charset="77"/>
            </a:endParaRPr>
          </a:p>
          <a:p>
            <a:r>
              <a:rPr lang="en-US" sz="1200" dirty="0">
                <a:latin typeface="Monaco" pitchFamily="2" charset="77"/>
              </a:rPr>
              <a:t>Results:</a:t>
            </a:r>
          </a:p>
          <a:p>
            <a:endParaRPr lang="en-US" sz="1200" b="0" dirty="0">
              <a:solidFill>
                <a:srgbClr val="FFFFFF"/>
              </a:solidFill>
              <a:effectLst/>
              <a:latin typeface="Monaco" pitchFamily="2" charset="77"/>
            </a:endParaRPr>
          </a:p>
          <a:p>
            <a:r>
              <a:rPr lang="en-US" sz="1200" b="0" dirty="0">
                <a:effectLst/>
                <a:latin typeface="Roboto" panose="02000000000000000000" pitchFamily="2" charset="0"/>
                <a:ea typeface="Roboto" panose="02000000000000000000" pitchFamily="2" charset="0"/>
                <a:cs typeface="Roboto" panose="02000000000000000000" pitchFamily="2" charset="0"/>
              </a:rPr>
              <a:t>I created a table in excel and used a simple formula to calculate percentage. Formula </a:t>
            </a:r>
            <a:r>
              <a:rPr lang="en-US" sz="1600" b="0" i="1" dirty="0">
                <a:effectLst/>
                <a:latin typeface="Google Sans"/>
              </a:rPr>
              <a:t>=number/total*100 </a:t>
            </a:r>
            <a:r>
              <a:rPr lang="en-US" sz="1200" b="0" i="0" dirty="0">
                <a:effectLst/>
                <a:latin typeface="Google Sans"/>
              </a:rPr>
              <a:t>then I plugged in the correct numbers for each question. 500 was used as the total. For the number value I plugged in the values from the COUNT(DISTINCT user_id column) .</a:t>
            </a:r>
            <a:endParaRPr lang="en-US" sz="1200" dirty="0">
              <a:latin typeface="Monaco" pitchFamily="2" charset="77"/>
            </a:endParaRPr>
          </a:p>
          <a:p>
            <a:endParaRPr lang="en-US" sz="1200" b="0" dirty="0">
              <a:solidFill>
                <a:srgbClr val="FFFFFF"/>
              </a:solidFill>
              <a:effectLst/>
              <a:latin typeface="Monaco" pitchFamily="2" charset="77"/>
            </a:endParaRPr>
          </a:p>
          <a:p>
            <a:endParaRPr sz="1200" dirty="0">
              <a:latin typeface="Courier New"/>
              <a:ea typeface="Courier New"/>
              <a:cs typeface="Courier New"/>
              <a:sym typeface="Courier New"/>
            </a:endParaRPr>
          </a:p>
        </p:txBody>
      </p:sp>
      <p:sp>
        <p:nvSpPr>
          <p:cNvPr id="324" name="Shape 324"/>
          <p:cNvSpPr txBox="1"/>
          <p:nvPr/>
        </p:nvSpPr>
        <p:spPr>
          <a:xfrm>
            <a:off x="415600" y="1524276"/>
            <a:ext cx="11620855" cy="1155789"/>
          </a:xfrm>
          <a:prstGeom prst="rect">
            <a:avLst/>
          </a:prstGeom>
          <a:noFill/>
          <a:ln w="9525" cap="flat" cmpd="sng">
            <a:solidFill>
              <a:srgbClr val="B7B7B7"/>
            </a:solidFill>
            <a:prstDash val="solid"/>
            <a:round/>
            <a:headEnd type="none" w="sm" len="sm"/>
            <a:tailEnd type="none" w="sm" len="sm"/>
          </a:ln>
        </p:spPr>
        <p:txBody>
          <a:bodyPr spcFirstLastPara="1" wrap="square" lIns="121900" tIns="121900" rIns="121900" bIns="121900" anchor="t" anchorCtr="0">
            <a:noAutofit/>
          </a:bodyPr>
          <a:lstStyle/>
          <a:p>
            <a:pPr>
              <a:lnSpc>
                <a:spcPct val="115000"/>
              </a:lnSpc>
              <a:buClr>
                <a:schemeClr val="dk1"/>
              </a:buClr>
              <a:buSzPts val="1100"/>
            </a:pPr>
            <a:r>
              <a:rPr lang="en-US" sz="1600" dirty="0">
                <a:latin typeface="Roboto"/>
                <a:ea typeface="Roboto"/>
                <a:cs typeface="Roboto"/>
                <a:sym typeface="Roboto"/>
              </a:rPr>
              <a:t>The number of responses for each question are as follows. For question 1 all 500 participants answered the question. For question 2, 475 participants answered the question. For question 3, 380 participants answered the question. For question 4, 361 participants answered. And for question 5, 270 participants answered.</a:t>
            </a:r>
          </a:p>
        </p:txBody>
      </p:sp>
      <p:graphicFrame>
        <p:nvGraphicFramePr>
          <p:cNvPr id="6" name="Object 5">
            <a:extLst>
              <a:ext uri="{FF2B5EF4-FFF2-40B4-BE49-F238E27FC236}">
                <a16:creationId xmlns:a16="http://schemas.microsoft.com/office/drawing/2014/main" id="{6FBA6E6E-2800-F235-E58E-E669B56D0665}"/>
              </a:ext>
            </a:extLst>
          </p:cNvPr>
          <p:cNvGraphicFramePr>
            <a:graphicFrameLocks noChangeAspect="1"/>
          </p:cNvGraphicFramePr>
          <p:nvPr>
            <p:extLst>
              <p:ext uri="{D42A27DB-BD31-4B8C-83A1-F6EECF244321}">
                <p14:modId xmlns:p14="http://schemas.microsoft.com/office/powerpoint/2010/main" val="2911185439"/>
              </p:ext>
            </p:extLst>
          </p:nvPr>
        </p:nvGraphicFramePr>
        <p:xfrm>
          <a:off x="2844800" y="5333724"/>
          <a:ext cx="6502400" cy="1384300"/>
        </p:xfrm>
        <a:graphic>
          <a:graphicData uri="http://schemas.openxmlformats.org/presentationml/2006/ole">
            <mc:AlternateContent xmlns:mc="http://schemas.openxmlformats.org/markup-compatibility/2006">
              <mc:Choice xmlns:v="urn:schemas-microsoft-com:vml" Requires="v">
                <p:oleObj name="Worksheet" r:id="rId3" imgW="6502400" imgH="1384300" progId="Excel.Sheet.12">
                  <p:embed/>
                </p:oleObj>
              </mc:Choice>
              <mc:Fallback>
                <p:oleObj name="Worksheet" r:id="rId3" imgW="6502400" imgH="1384300" progId="Excel.Sheet.12">
                  <p:embed/>
                  <p:pic>
                    <p:nvPicPr>
                      <p:cNvPr id="0" name=""/>
                      <p:cNvPicPr/>
                      <p:nvPr/>
                    </p:nvPicPr>
                    <p:blipFill>
                      <a:blip r:embed="rId4"/>
                      <a:stretch>
                        <a:fillRect/>
                      </a:stretch>
                    </p:blipFill>
                    <p:spPr>
                      <a:xfrm>
                        <a:off x="2844800" y="5333724"/>
                        <a:ext cx="6502400" cy="1384300"/>
                      </a:xfrm>
                      <a:prstGeom prst="rect">
                        <a:avLst/>
                      </a:prstGeom>
                    </p:spPr>
                  </p:pic>
                </p:oleObj>
              </mc:Fallback>
            </mc:AlternateContent>
          </a:graphicData>
        </a:graphic>
      </p:graphicFrame>
    </p:spTree>
    <p:extLst>
      <p:ext uri="{BB962C8B-B14F-4D97-AF65-F5344CB8AC3E}">
        <p14:creationId xmlns:p14="http://schemas.microsoft.com/office/powerpoint/2010/main" val="3882613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1004000" y="2057400"/>
            <a:ext cx="10184000" cy="2743200"/>
          </a:xfrm>
          <a:prstGeom prst="rect">
            <a:avLst/>
          </a:prstGeom>
          <a:noFill/>
          <a:ln>
            <a:noFill/>
          </a:ln>
        </p:spPr>
        <p:txBody>
          <a:bodyPr spcFirstLastPara="1" wrap="square" lIns="121900" tIns="121900" rIns="121900" bIns="121900" anchor="ctr" anchorCtr="0">
            <a:noAutofit/>
          </a:bodyP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lang="en" sz="6400" kern="0" dirty="0">
                <a:solidFill>
                  <a:srgbClr val="FFFFFF"/>
                </a:solidFill>
                <a:latin typeface="Roboto Black"/>
                <a:ea typeface="Roboto Black"/>
                <a:cs typeface="Roboto Black"/>
                <a:sym typeface="Roboto Black"/>
              </a:rPr>
              <a:t>4</a:t>
            </a:r>
            <a:r>
              <a:rPr kumimoji="0" lang="en" sz="6400" b="0" i="0" u="none" strike="noStrike" kern="0" cap="none" spc="0" normalizeH="0" baseline="0" noProof="0" dirty="0">
                <a:ln>
                  <a:noFill/>
                </a:ln>
                <a:solidFill>
                  <a:srgbClr val="FFFFFF"/>
                </a:solidFill>
                <a:effectLst/>
                <a:uLnTx/>
                <a:uFillTx/>
                <a:latin typeface="Roboto Black"/>
                <a:ea typeface="Roboto Black"/>
                <a:cs typeface="Roboto Black"/>
                <a:sym typeface="Roboto Black"/>
              </a:rPr>
              <a:t>. Does More Pairs Make a Difference?</a:t>
            </a:r>
            <a:endParaRPr kumimoji="0" sz="1867" b="0" i="0" u="none" strike="noStrike" kern="0" cap="none" spc="0" normalizeH="0" baseline="0" noProof="0" dirty="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220617121"/>
      </p:ext>
    </p:extLst>
  </p:cSld>
  <p:clrMapOvr>
    <a:masterClrMapping/>
  </p:clrMapOvr>
</p:sld>
</file>

<file path=ppt/theme/theme1.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929</TotalTime>
  <Words>1095</Words>
  <Application>Microsoft Macintosh PowerPoint</Application>
  <PresentationFormat>Widescreen</PresentationFormat>
  <Paragraphs>111</Paragraphs>
  <Slides>14</Slides>
  <Notes>14</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26" baseType="lpstr">
      <vt:lpstr>Apercu</vt:lpstr>
      <vt:lpstr>Arial</vt:lpstr>
      <vt:lpstr>Calibri</vt:lpstr>
      <vt:lpstr>Courier New</vt:lpstr>
      <vt:lpstr>Dosis</vt:lpstr>
      <vt:lpstr>Google Sans</vt:lpstr>
      <vt:lpstr>Monaco</vt:lpstr>
      <vt:lpstr>Roboto</vt:lpstr>
      <vt:lpstr>Roboto Black</vt:lpstr>
      <vt:lpstr>Roboto Thin</vt:lpstr>
      <vt:lpstr>Simple Light</vt:lpstr>
      <vt:lpstr>Microsoft Excel Worksheet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Christopher Marinica</dc:creator>
  <cp:lastModifiedBy>Christopher Marinica</cp:lastModifiedBy>
  <cp:revision>6</cp:revision>
  <dcterms:created xsi:type="dcterms:W3CDTF">2023-09-18T23:32:26Z</dcterms:created>
  <dcterms:modified xsi:type="dcterms:W3CDTF">2023-09-19T15:02:08Z</dcterms:modified>
</cp:coreProperties>
</file>

<file path=docProps/thumbnail.jpeg>
</file>